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72" r:id="rId3"/>
    <p:sldId id="374" r:id="rId4"/>
    <p:sldId id="381" r:id="rId5"/>
    <p:sldId id="384" r:id="rId6"/>
    <p:sldId id="362" r:id="rId7"/>
    <p:sldId id="352" r:id="rId8"/>
    <p:sldId id="373" r:id="rId9"/>
    <p:sldId id="358" r:id="rId10"/>
    <p:sldId id="359" r:id="rId11"/>
    <p:sldId id="361" r:id="rId12"/>
    <p:sldId id="383" r:id="rId13"/>
    <p:sldId id="364" r:id="rId14"/>
    <p:sldId id="367" r:id="rId15"/>
    <p:sldId id="366" r:id="rId16"/>
    <p:sldId id="370" r:id="rId17"/>
    <p:sldId id="371" r:id="rId18"/>
    <p:sldId id="368" r:id="rId19"/>
    <p:sldId id="330" r:id="rId20"/>
    <p:sldId id="369" r:id="rId21"/>
    <p:sldId id="376" r:id="rId22"/>
    <p:sldId id="385" r:id="rId23"/>
    <p:sldId id="317" r:id="rId24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9E85"/>
    <a:srgbClr val="79A58E"/>
    <a:srgbClr val="FF0000"/>
    <a:srgbClr val="FF0066"/>
    <a:srgbClr val="2241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1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CA70E9-7CFB-4558-85B8-9015A1EA20D6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E33F27-0D89-4ADA-A4BD-143932FA4ADF}">
      <dgm:prSet/>
      <dgm:spPr/>
      <dgm:t>
        <a:bodyPr/>
        <a:lstStyle/>
        <a:p>
          <a:pPr rtl="0"/>
          <a:r>
            <a:rPr kumimoji="0" lang="ru-RU" b="0" i="0" u="none" strike="noStrike" cap="none" normalizeH="0" baseline="0" smtClean="0">
              <a:ln/>
              <a:effectLst/>
              <a:latin typeface="Arial" pitchFamily="34" charset="0"/>
              <a:ea typeface="Times New Roman" pitchFamily="18" charset="0"/>
            </a:rPr>
            <a:t>по математике</a:t>
          </a:r>
          <a:endParaRPr kumimoji="0" lang="ru-RU" b="0" i="0" u="none" strike="noStrike" cap="none" normalizeH="0" baseline="0" dirty="0" smtClean="0">
            <a:ln/>
            <a:effectLst/>
            <a:latin typeface="Arial" pitchFamily="34" charset="0"/>
            <a:ea typeface="Times New Roman" pitchFamily="18" charset="0"/>
          </a:endParaRPr>
        </a:p>
      </dgm:t>
    </dgm:pt>
    <dgm:pt modelId="{3AE86B3A-B77B-4FE0-8F7E-D40A0CEE655A}" type="parTrans" cxnId="{7CEB5EE3-0123-47B1-BDCC-E21FBC5568B2}">
      <dgm:prSet/>
      <dgm:spPr/>
      <dgm:t>
        <a:bodyPr/>
        <a:lstStyle/>
        <a:p>
          <a:endParaRPr lang="ru-RU"/>
        </a:p>
      </dgm:t>
    </dgm:pt>
    <dgm:pt modelId="{FAF61B2C-4446-41BB-871C-A9B445B5209F}" type="sibTrans" cxnId="{7CEB5EE3-0123-47B1-BDCC-E21FBC5568B2}">
      <dgm:prSet/>
      <dgm:spPr/>
      <dgm:t>
        <a:bodyPr/>
        <a:lstStyle/>
        <a:p>
          <a:endParaRPr lang="ru-RU"/>
        </a:p>
      </dgm:t>
    </dgm:pt>
    <dgm:pt modelId="{E20110A0-0E28-41CB-93DE-792CEFE70305}">
      <dgm:prSet/>
      <dgm:spPr/>
      <dgm:t>
        <a:bodyPr/>
        <a:lstStyle/>
        <a:p>
          <a:pPr rtl="0"/>
          <a:r>
            <a:rPr kumimoji="0" lang="ru-RU" b="0" i="0" u="none" strike="noStrike" cap="none" normalizeH="0" baseline="0" smtClean="0">
              <a:ln/>
              <a:effectLst/>
              <a:latin typeface="Arial" pitchFamily="34" charset="0"/>
              <a:ea typeface="Times New Roman" pitchFamily="18" charset="0"/>
            </a:rPr>
            <a:t>ППОИ 1 Ростов-на-Дону</a:t>
          </a:r>
          <a:endParaRPr kumimoji="0" lang="ru-RU" b="0" i="0" u="none" strike="noStrike" cap="none" normalizeH="0" baseline="0" dirty="0" smtClean="0">
            <a:ln/>
            <a:effectLst/>
            <a:latin typeface="Arial" pitchFamily="34" charset="0"/>
            <a:ea typeface="Times New Roman" pitchFamily="18" charset="0"/>
          </a:endParaRPr>
        </a:p>
      </dgm:t>
    </dgm:pt>
    <dgm:pt modelId="{110753A2-2B59-4253-8263-95AD97397E28}" type="parTrans" cxnId="{857834C7-0A2C-4632-BA2C-67D937F806B2}">
      <dgm:prSet/>
      <dgm:spPr/>
      <dgm:t>
        <a:bodyPr/>
        <a:lstStyle/>
        <a:p>
          <a:endParaRPr lang="ru-RU"/>
        </a:p>
      </dgm:t>
    </dgm:pt>
    <dgm:pt modelId="{DA76D613-41C3-434D-83A2-44D845F71397}" type="sibTrans" cxnId="{857834C7-0A2C-4632-BA2C-67D937F806B2}">
      <dgm:prSet/>
      <dgm:spPr/>
      <dgm:t>
        <a:bodyPr/>
        <a:lstStyle/>
        <a:p>
          <a:endParaRPr lang="ru-RU"/>
        </a:p>
      </dgm:t>
    </dgm:pt>
    <dgm:pt modelId="{D218D6BD-DDF8-43A4-862C-D020A15FC461}">
      <dgm:prSet/>
      <dgm:spPr/>
      <dgm:t>
        <a:bodyPr/>
        <a:lstStyle/>
        <a:p>
          <a:pPr rtl="0"/>
          <a:r>
            <a:rPr kumimoji="0" lang="ru-RU" b="0" i="0" u="none" strike="noStrike" cap="none" normalizeH="0" baseline="0" smtClean="0">
              <a:ln/>
              <a:effectLst/>
              <a:latin typeface="Arial" pitchFamily="34" charset="0"/>
              <a:ea typeface="Times New Roman" pitchFamily="18" charset="0"/>
            </a:rPr>
            <a:t>ППОИ 07 Новочеркасск</a:t>
          </a:r>
          <a:endParaRPr kumimoji="0" lang="ru-RU" b="0" i="0" u="none" strike="noStrike" cap="none" normalizeH="0" baseline="0" dirty="0" smtClean="0">
            <a:ln/>
            <a:effectLst/>
            <a:latin typeface="Arial" pitchFamily="34" charset="0"/>
            <a:ea typeface="Times New Roman" pitchFamily="18" charset="0"/>
          </a:endParaRPr>
        </a:p>
      </dgm:t>
    </dgm:pt>
    <dgm:pt modelId="{658C5564-0F73-45CF-8E74-995952AB433A}" type="parTrans" cxnId="{64F999C1-D1F5-48E8-921C-FEB546A36DB6}">
      <dgm:prSet/>
      <dgm:spPr/>
      <dgm:t>
        <a:bodyPr/>
        <a:lstStyle/>
        <a:p>
          <a:endParaRPr lang="ru-RU"/>
        </a:p>
      </dgm:t>
    </dgm:pt>
    <dgm:pt modelId="{EC08D57D-1943-4288-9C72-0B58C1DA3900}" type="sibTrans" cxnId="{64F999C1-D1F5-48E8-921C-FEB546A36DB6}">
      <dgm:prSet/>
      <dgm:spPr/>
      <dgm:t>
        <a:bodyPr/>
        <a:lstStyle/>
        <a:p>
          <a:endParaRPr lang="ru-RU"/>
        </a:p>
      </dgm:t>
    </dgm:pt>
    <dgm:pt modelId="{F77EA205-7788-4FDA-B9CE-032F15D6FFE7}">
      <dgm:prSet/>
      <dgm:spPr/>
      <dgm:t>
        <a:bodyPr/>
        <a:lstStyle/>
        <a:p>
          <a:pPr rtl="0"/>
          <a:r>
            <a:rPr kumimoji="0" lang="ru-RU" b="0" i="0" u="none" strike="noStrike" cap="none" normalizeH="0" baseline="0" smtClean="0">
              <a:ln/>
              <a:effectLst/>
              <a:latin typeface="Arial" pitchFamily="34" charset="0"/>
              <a:ea typeface="Times New Roman" pitchFamily="18" charset="0"/>
            </a:rPr>
            <a:t>ППОИ 09 Сальск</a:t>
          </a:r>
          <a:endParaRPr kumimoji="0" lang="ru-RU" b="0" i="0" u="none" strike="noStrike" cap="none" normalizeH="0" baseline="0" dirty="0" smtClean="0">
            <a:ln/>
            <a:effectLst/>
            <a:latin typeface="Arial" pitchFamily="34" charset="0"/>
          </a:endParaRPr>
        </a:p>
      </dgm:t>
    </dgm:pt>
    <dgm:pt modelId="{54AF9DAB-F62F-4ECA-B676-EBDEAC2A2693}" type="parTrans" cxnId="{34857423-E36E-4C60-B9AD-4EDBD60C967E}">
      <dgm:prSet/>
      <dgm:spPr/>
      <dgm:t>
        <a:bodyPr/>
        <a:lstStyle/>
        <a:p>
          <a:endParaRPr lang="ru-RU"/>
        </a:p>
      </dgm:t>
    </dgm:pt>
    <dgm:pt modelId="{3DFAB608-2E84-497B-832D-B3E10185BA13}" type="sibTrans" cxnId="{34857423-E36E-4C60-B9AD-4EDBD60C967E}">
      <dgm:prSet/>
      <dgm:spPr/>
      <dgm:t>
        <a:bodyPr/>
        <a:lstStyle/>
        <a:p>
          <a:endParaRPr lang="ru-RU"/>
        </a:p>
      </dgm:t>
    </dgm:pt>
    <dgm:pt modelId="{EEEBB4A6-F18A-4FF7-95FE-C62EA301A794}">
      <dgm:prSet/>
      <dgm:spPr/>
      <dgm:t>
        <a:bodyPr/>
        <a:lstStyle/>
        <a:p>
          <a:pPr rtl="0"/>
          <a:r>
            <a:rPr kumimoji="0" lang="ru-RU" b="0" i="0" u="none" strike="noStrike" cap="none" normalizeH="0" baseline="0" smtClean="0">
              <a:ln/>
              <a:effectLst/>
              <a:latin typeface="Arial" pitchFamily="34" charset="0"/>
              <a:ea typeface="Times New Roman" pitchFamily="18" charset="0"/>
            </a:rPr>
            <a:t>по русскому языку</a:t>
          </a:r>
          <a:endParaRPr kumimoji="0" lang="ru-RU" b="0" i="0" u="none" strike="noStrike" cap="none" normalizeH="0" baseline="0" dirty="0" smtClean="0">
            <a:ln/>
            <a:effectLst/>
            <a:latin typeface="Arial" pitchFamily="34" charset="0"/>
          </a:endParaRPr>
        </a:p>
      </dgm:t>
    </dgm:pt>
    <dgm:pt modelId="{CB95919D-73B3-4A83-B759-792AD71A0344}" type="parTrans" cxnId="{F03584F8-32BC-42C2-834D-F8ABC9F5EE36}">
      <dgm:prSet/>
      <dgm:spPr/>
      <dgm:t>
        <a:bodyPr/>
        <a:lstStyle/>
        <a:p>
          <a:endParaRPr lang="ru-RU"/>
        </a:p>
      </dgm:t>
    </dgm:pt>
    <dgm:pt modelId="{9449EE39-DE4B-4D5C-BE30-C2CC51E17DC5}" type="sibTrans" cxnId="{F03584F8-32BC-42C2-834D-F8ABC9F5EE36}">
      <dgm:prSet/>
      <dgm:spPr/>
      <dgm:t>
        <a:bodyPr/>
        <a:lstStyle/>
        <a:p>
          <a:endParaRPr lang="ru-RU"/>
        </a:p>
      </dgm:t>
    </dgm:pt>
    <dgm:pt modelId="{B5149E49-D934-4010-9C06-63433B968230}">
      <dgm:prSet/>
      <dgm:spPr/>
      <dgm:t>
        <a:bodyPr/>
        <a:lstStyle/>
        <a:p>
          <a:r>
            <a:rPr kumimoji="0" lang="ru-RU" b="0" i="0" u="none" strike="noStrike" cap="none" normalizeH="0" baseline="0" smtClean="0">
              <a:ln/>
              <a:effectLst/>
              <a:latin typeface="Arial" pitchFamily="34" charset="0"/>
              <a:ea typeface="Times New Roman" pitchFamily="18" charset="0"/>
            </a:rPr>
            <a:t>ППОИ 1 Ростов-на-Дону</a:t>
          </a:r>
          <a:endParaRPr kumimoji="0" lang="ru-RU" b="0" i="0" u="none" strike="noStrike" cap="none" normalizeH="0" baseline="0" dirty="0" smtClean="0">
            <a:ln/>
            <a:effectLst/>
            <a:latin typeface="Arial" pitchFamily="34" charset="0"/>
            <a:ea typeface="Times New Roman" pitchFamily="18" charset="0"/>
          </a:endParaRPr>
        </a:p>
      </dgm:t>
    </dgm:pt>
    <dgm:pt modelId="{93FD0075-1CDC-4214-A9D1-F0B381043203}" type="parTrans" cxnId="{97FA5B92-6787-477E-B8F3-3D5B9DFB5C4F}">
      <dgm:prSet/>
      <dgm:spPr/>
      <dgm:t>
        <a:bodyPr/>
        <a:lstStyle/>
        <a:p>
          <a:endParaRPr lang="ru-RU"/>
        </a:p>
      </dgm:t>
    </dgm:pt>
    <dgm:pt modelId="{EA733C70-9220-4973-A55F-CB8762E42EB4}" type="sibTrans" cxnId="{97FA5B92-6787-477E-B8F3-3D5B9DFB5C4F}">
      <dgm:prSet/>
      <dgm:spPr/>
      <dgm:t>
        <a:bodyPr/>
        <a:lstStyle/>
        <a:p>
          <a:endParaRPr lang="ru-RU"/>
        </a:p>
      </dgm:t>
    </dgm:pt>
    <dgm:pt modelId="{61BD3892-F326-489E-BDE8-CF0CE364B275}">
      <dgm:prSet/>
      <dgm:spPr/>
      <dgm:t>
        <a:bodyPr/>
        <a:lstStyle/>
        <a:p>
          <a:r>
            <a:rPr kumimoji="0" lang="ru-RU" b="0" i="0" u="none" strike="noStrike" cap="none" normalizeH="0" baseline="0" smtClean="0">
              <a:ln/>
              <a:effectLst/>
              <a:latin typeface="Arial" pitchFamily="34" charset="0"/>
              <a:ea typeface="Times New Roman" pitchFamily="18" charset="0"/>
            </a:rPr>
            <a:t>ППОИ 03 Волгодонск</a:t>
          </a:r>
          <a:endParaRPr kumimoji="0" lang="ru-RU" b="0" i="0" u="none" strike="noStrike" cap="none" normalizeH="0" baseline="0" dirty="0" smtClean="0">
            <a:ln/>
            <a:effectLst/>
            <a:latin typeface="Arial" pitchFamily="34" charset="0"/>
            <a:ea typeface="Times New Roman" pitchFamily="18" charset="0"/>
          </a:endParaRPr>
        </a:p>
      </dgm:t>
    </dgm:pt>
    <dgm:pt modelId="{6FE8228A-BF1F-4AC1-A1FF-3EC0B3C19AE6}" type="parTrans" cxnId="{36FA285C-CA47-4990-A0F4-3A14907D3975}">
      <dgm:prSet/>
      <dgm:spPr/>
      <dgm:t>
        <a:bodyPr/>
        <a:lstStyle/>
        <a:p>
          <a:endParaRPr lang="ru-RU"/>
        </a:p>
      </dgm:t>
    </dgm:pt>
    <dgm:pt modelId="{2A0ADE1E-A959-4732-9A1C-B18CBAE78D53}" type="sibTrans" cxnId="{36FA285C-CA47-4990-A0F4-3A14907D3975}">
      <dgm:prSet/>
      <dgm:spPr/>
      <dgm:t>
        <a:bodyPr/>
        <a:lstStyle/>
        <a:p>
          <a:endParaRPr lang="ru-RU"/>
        </a:p>
      </dgm:t>
    </dgm:pt>
    <dgm:pt modelId="{7CC4382C-FBFF-4838-9E81-4F0D389D33F3}">
      <dgm:prSet/>
      <dgm:spPr/>
      <dgm:t>
        <a:bodyPr/>
        <a:lstStyle/>
        <a:p>
          <a:r>
            <a:rPr kumimoji="0" lang="ru-RU" b="0" i="0" u="none" strike="noStrike" cap="none" normalizeH="0" baseline="0" dirty="0" smtClean="0">
              <a:ln/>
              <a:effectLst/>
              <a:latin typeface="Arial" pitchFamily="34" charset="0"/>
              <a:ea typeface="Times New Roman" pitchFamily="18" charset="0"/>
            </a:rPr>
            <a:t>ППОИ 07 Новочеркасск</a:t>
          </a:r>
          <a:endParaRPr lang="ru-RU" dirty="0"/>
        </a:p>
      </dgm:t>
    </dgm:pt>
    <dgm:pt modelId="{E1C32AA5-9693-4513-BCD9-075A57E7666F}" type="parTrans" cxnId="{F37CCE3E-6D57-495F-AE83-574C870C34E7}">
      <dgm:prSet/>
      <dgm:spPr/>
      <dgm:t>
        <a:bodyPr/>
        <a:lstStyle/>
        <a:p>
          <a:endParaRPr lang="ru-RU"/>
        </a:p>
      </dgm:t>
    </dgm:pt>
    <dgm:pt modelId="{B33E28DA-9529-4D6D-942D-D5E9F0E223EA}" type="sibTrans" cxnId="{F37CCE3E-6D57-495F-AE83-574C870C34E7}">
      <dgm:prSet/>
      <dgm:spPr/>
      <dgm:t>
        <a:bodyPr/>
        <a:lstStyle/>
        <a:p>
          <a:endParaRPr lang="ru-RU"/>
        </a:p>
      </dgm:t>
    </dgm:pt>
    <dgm:pt modelId="{634EF7D2-5CA7-4A85-BEDA-D13E4A6C4D93}" type="pres">
      <dgm:prSet presAssocID="{2FCA70E9-7CFB-4558-85B8-9015A1EA20D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F94EF7-7D4A-4CA5-8774-43BCDAABABF1}" type="pres">
      <dgm:prSet presAssocID="{09E33F27-0D89-4ADA-A4BD-143932FA4ADF}" presName="linNode" presStyleCnt="0"/>
      <dgm:spPr/>
    </dgm:pt>
    <dgm:pt modelId="{EDFF43E2-F647-48BB-B518-F0C482D8A37C}" type="pres">
      <dgm:prSet presAssocID="{09E33F27-0D89-4ADA-A4BD-143932FA4ADF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C05775-FDF7-4835-BADA-5E77DFE3FD1F}" type="pres">
      <dgm:prSet presAssocID="{09E33F27-0D89-4ADA-A4BD-143932FA4ADF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5008D4-4AF2-41DE-8FAB-528F34B674C9}" type="pres">
      <dgm:prSet presAssocID="{FAF61B2C-4446-41BB-871C-A9B445B5209F}" presName="sp" presStyleCnt="0"/>
      <dgm:spPr/>
    </dgm:pt>
    <dgm:pt modelId="{CA338C38-21F2-4DE6-9779-C3A020B24362}" type="pres">
      <dgm:prSet presAssocID="{EEEBB4A6-F18A-4FF7-95FE-C62EA301A794}" presName="linNode" presStyleCnt="0"/>
      <dgm:spPr/>
    </dgm:pt>
    <dgm:pt modelId="{AC24409A-FA72-4D80-87B2-D30BF8A990B8}" type="pres">
      <dgm:prSet presAssocID="{EEEBB4A6-F18A-4FF7-95FE-C62EA301A794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61E80D-26AE-44F3-A1E3-0661CFA53927}" type="pres">
      <dgm:prSet presAssocID="{EEEBB4A6-F18A-4FF7-95FE-C62EA301A794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604D75-B3F2-4D5A-A8A6-EEA861937C85}" type="presOf" srcId="{B5149E49-D934-4010-9C06-63433B968230}" destId="{CD61E80D-26AE-44F3-A1E3-0661CFA53927}" srcOrd="0" destOrd="0" presId="urn:microsoft.com/office/officeart/2005/8/layout/vList5"/>
    <dgm:cxn modelId="{34857423-E36E-4C60-B9AD-4EDBD60C967E}" srcId="{09E33F27-0D89-4ADA-A4BD-143932FA4ADF}" destId="{F77EA205-7788-4FDA-B9CE-032F15D6FFE7}" srcOrd="2" destOrd="0" parTransId="{54AF9DAB-F62F-4ECA-B676-EBDEAC2A2693}" sibTransId="{3DFAB608-2E84-497B-832D-B3E10185BA13}"/>
    <dgm:cxn modelId="{0A275131-22D2-4011-B14F-A599C50C51C3}" type="presOf" srcId="{D218D6BD-DDF8-43A4-862C-D020A15FC461}" destId="{5BC05775-FDF7-4835-BADA-5E77DFE3FD1F}" srcOrd="0" destOrd="1" presId="urn:microsoft.com/office/officeart/2005/8/layout/vList5"/>
    <dgm:cxn modelId="{2D4AFE95-20F8-4E98-A8E2-039D13A2C263}" type="presOf" srcId="{E20110A0-0E28-41CB-93DE-792CEFE70305}" destId="{5BC05775-FDF7-4835-BADA-5E77DFE3FD1F}" srcOrd="0" destOrd="0" presId="urn:microsoft.com/office/officeart/2005/8/layout/vList5"/>
    <dgm:cxn modelId="{F37CCE3E-6D57-495F-AE83-574C870C34E7}" srcId="{EEEBB4A6-F18A-4FF7-95FE-C62EA301A794}" destId="{7CC4382C-FBFF-4838-9E81-4F0D389D33F3}" srcOrd="2" destOrd="0" parTransId="{E1C32AA5-9693-4513-BCD9-075A57E7666F}" sibTransId="{B33E28DA-9529-4D6D-942D-D5E9F0E223EA}"/>
    <dgm:cxn modelId="{97FA5B92-6787-477E-B8F3-3D5B9DFB5C4F}" srcId="{EEEBB4A6-F18A-4FF7-95FE-C62EA301A794}" destId="{B5149E49-D934-4010-9C06-63433B968230}" srcOrd="0" destOrd="0" parTransId="{93FD0075-1CDC-4214-A9D1-F0B381043203}" sibTransId="{EA733C70-9220-4973-A55F-CB8762E42EB4}"/>
    <dgm:cxn modelId="{58CFDCF5-B9C2-4002-AD88-DA3CEDC7B598}" type="presOf" srcId="{EEEBB4A6-F18A-4FF7-95FE-C62EA301A794}" destId="{AC24409A-FA72-4D80-87B2-D30BF8A990B8}" srcOrd="0" destOrd="0" presId="urn:microsoft.com/office/officeart/2005/8/layout/vList5"/>
    <dgm:cxn modelId="{34AD58B1-CEFA-4B39-A7CE-BA04DCD8113B}" type="presOf" srcId="{61BD3892-F326-489E-BDE8-CF0CE364B275}" destId="{CD61E80D-26AE-44F3-A1E3-0661CFA53927}" srcOrd="0" destOrd="1" presId="urn:microsoft.com/office/officeart/2005/8/layout/vList5"/>
    <dgm:cxn modelId="{36FA285C-CA47-4990-A0F4-3A14907D3975}" srcId="{EEEBB4A6-F18A-4FF7-95FE-C62EA301A794}" destId="{61BD3892-F326-489E-BDE8-CF0CE364B275}" srcOrd="1" destOrd="0" parTransId="{6FE8228A-BF1F-4AC1-A1FF-3EC0B3C19AE6}" sibTransId="{2A0ADE1E-A959-4732-9A1C-B18CBAE78D53}"/>
    <dgm:cxn modelId="{9B071952-1BAC-4416-96E3-8828219E3A36}" type="presOf" srcId="{09E33F27-0D89-4ADA-A4BD-143932FA4ADF}" destId="{EDFF43E2-F647-48BB-B518-F0C482D8A37C}" srcOrd="0" destOrd="0" presId="urn:microsoft.com/office/officeart/2005/8/layout/vList5"/>
    <dgm:cxn modelId="{88E6A6B4-60EF-47FF-8477-74F01BD759F6}" type="presOf" srcId="{2FCA70E9-7CFB-4558-85B8-9015A1EA20D6}" destId="{634EF7D2-5CA7-4A85-BEDA-D13E4A6C4D93}" srcOrd="0" destOrd="0" presId="urn:microsoft.com/office/officeart/2005/8/layout/vList5"/>
    <dgm:cxn modelId="{C5CA0069-3008-40ED-99FE-9AFB4DC99FB6}" type="presOf" srcId="{7CC4382C-FBFF-4838-9E81-4F0D389D33F3}" destId="{CD61E80D-26AE-44F3-A1E3-0661CFA53927}" srcOrd="0" destOrd="2" presId="urn:microsoft.com/office/officeart/2005/8/layout/vList5"/>
    <dgm:cxn modelId="{857834C7-0A2C-4632-BA2C-67D937F806B2}" srcId="{09E33F27-0D89-4ADA-A4BD-143932FA4ADF}" destId="{E20110A0-0E28-41CB-93DE-792CEFE70305}" srcOrd="0" destOrd="0" parTransId="{110753A2-2B59-4253-8263-95AD97397E28}" sibTransId="{DA76D613-41C3-434D-83A2-44D845F71397}"/>
    <dgm:cxn modelId="{7CEB5EE3-0123-47B1-BDCC-E21FBC5568B2}" srcId="{2FCA70E9-7CFB-4558-85B8-9015A1EA20D6}" destId="{09E33F27-0D89-4ADA-A4BD-143932FA4ADF}" srcOrd="0" destOrd="0" parTransId="{3AE86B3A-B77B-4FE0-8F7E-D40A0CEE655A}" sibTransId="{FAF61B2C-4446-41BB-871C-A9B445B5209F}"/>
    <dgm:cxn modelId="{B7AEAB45-2222-4E3A-9A7F-2D1D962AFAE8}" type="presOf" srcId="{F77EA205-7788-4FDA-B9CE-032F15D6FFE7}" destId="{5BC05775-FDF7-4835-BADA-5E77DFE3FD1F}" srcOrd="0" destOrd="2" presId="urn:microsoft.com/office/officeart/2005/8/layout/vList5"/>
    <dgm:cxn modelId="{F03584F8-32BC-42C2-834D-F8ABC9F5EE36}" srcId="{2FCA70E9-7CFB-4558-85B8-9015A1EA20D6}" destId="{EEEBB4A6-F18A-4FF7-95FE-C62EA301A794}" srcOrd="1" destOrd="0" parTransId="{CB95919D-73B3-4A83-B759-792AD71A0344}" sibTransId="{9449EE39-DE4B-4D5C-BE30-C2CC51E17DC5}"/>
    <dgm:cxn modelId="{64F999C1-D1F5-48E8-921C-FEB546A36DB6}" srcId="{09E33F27-0D89-4ADA-A4BD-143932FA4ADF}" destId="{D218D6BD-DDF8-43A4-862C-D020A15FC461}" srcOrd="1" destOrd="0" parTransId="{658C5564-0F73-45CF-8E74-995952AB433A}" sibTransId="{EC08D57D-1943-4288-9C72-0B58C1DA3900}"/>
    <dgm:cxn modelId="{99454C60-957D-430C-8DFC-9155702E0BD9}" type="presParOf" srcId="{634EF7D2-5CA7-4A85-BEDA-D13E4A6C4D93}" destId="{81F94EF7-7D4A-4CA5-8774-43BCDAABABF1}" srcOrd="0" destOrd="0" presId="urn:microsoft.com/office/officeart/2005/8/layout/vList5"/>
    <dgm:cxn modelId="{A6A4D1B3-1CAD-48E2-8D76-00083CF8C6CE}" type="presParOf" srcId="{81F94EF7-7D4A-4CA5-8774-43BCDAABABF1}" destId="{EDFF43E2-F647-48BB-B518-F0C482D8A37C}" srcOrd="0" destOrd="0" presId="urn:microsoft.com/office/officeart/2005/8/layout/vList5"/>
    <dgm:cxn modelId="{C64A0459-D647-4C49-8A15-A8CCA302C3D2}" type="presParOf" srcId="{81F94EF7-7D4A-4CA5-8774-43BCDAABABF1}" destId="{5BC05775-FDF7-4835-BADA-5E77DFE3FD1F}" srcOrd="1" destOrd="0" presId="urn:microsoft.com/office/officeart/2005/8/layout/vList5"/>
    <dgm:cxn modelId="{29EB2501-7A4E-4F9E-9EE0-7882B0EF1453}" type="presParOf" srcId="{634EF7D2-5CA7-4A85-BEDA-D13E4A6C4D93}" destId="{B25008D4-4AF2-41DE-8FAB-528F34B674C9}" srcOrd="1" destOrd="0" presId="urn:microsoft.com/office/officeart/2005/8/layout/vList5"/>
    <dgm:cxn modelId="{63618B4B-CC5D-4616-A639-EB0A48364BC9}" type="presParOf" srcId="{634EF7D2-5CA7-4A85-BEDA-D13E4A6C4D93}" destId="{CA338C38-21F2-4DE6-9779-C3A020B24362}" srcOrd="2" destOrd="0" presId="urn:microsoft.com/office/officeart/2005/8/layout/vList5"/>
    <dgm:cxn modelId="{9A769541-DBBD-45F3-8F3D-CE1D2C4B90E5}" type="presParOf" srcId="{CA338C38-21F2-4DE6-9779-C3A020B24362}" destId="{AC24409A-FA72-4D80-87B2-D30BF8A990B8}" srcOrd="0" destOrd="0" presId="urn:microsoft.com/office/officeart/2005/8/layout/vList5"/>
    <dgm:cxn modelId="{B683C050-0AAD-4606-9E0F-798687E29613}" type="presParOf" srcId="{CA338C38-21F2-4DE6-9779-C3A020B24362}" destId="{CD61E80D-26AE-44F3-A1E3-0661CFA5392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6B5DCE-1924-4401-8A96-0ABEE0AE4522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823B99-3DD5-405A-82FD-41E6CAE9BC5B}">
      <dgm:prSet phldrT="[Текст]" custT="1"/>
      <dgm:spPr/>
      <dgm:t>
        <a:bodyPr/>
        <a:lstStyle/>
        <a:p>
          <a:r>
            <a:rPr lang="ru-RU" sz="3200" b="1" smtClean="0"/>
            <a:t>Обязательная сдача 4 предметов</a:t>
          </a:r>
          <a:endParaRPr lang="ru-RU" sz="3200" b="1" dirty="0"/>
        </a:p>
      </dgm:t>
    </dgm:pt>
    <dgm:pt modelId="{A45A1774-04C6-44C3-BAB9-F46E9F615207}" type="parTrans" cxnId="{1B83412B-2785-40F4-90E8-D95B18367930}">
      <dgm:prSet/>
      <dgm:spPr/>
      <dgm:t>
        <a:bodyPr/>
        <a:lstStyle/>
        <a:p>
          <a:endParaRPr lang="ru-RU" sz="2800" b="1">
            <a:solidFill>
              <a:schemeClr val="accent1">
                <a:lumMod val="10000"/>
              </a:schemeClr>
            </a:solidFill>
          </a:endParaRPr>
        </a:p>
      </dgm:t>
    </dgm:pt>
    <dgm:pt modelId="{24FCAA42-BE76-4699-BC6A-C99985AEF47F}" type="sibTrans" cxnId="{1B83412B-2785-40F4-90E8-D95B18367930}">
      <dgm:prSet/>
      <dgm:spPr/>
      <dgm:t>
        <a:bodyPr/>
        <a:lstStyle/>
        <a:p>
          <a:endParaRPr lang="ru-RU" sz="2800" b="1">
            <a:solidFill>
              <a:schemeClr val="accent1">
                <a:lumMod val="10000"/>
              </a:schemeClr>
            </a:solidFill>
          </a:endParaRPr>
        </a:p>
      </dgm:t>
    </dgm:pt>
    <dgm:pt modelId="{58BE829D-CE78-439A-9EAC-04F431806494}">
      <dgm:prSet phldrT="[Текст]" custT="1"/>
      <dgm:spPr/>
      <dgm:t>
        <a:bodyPr/>
        <a:lstStyle/>
        <a:p>
          <a:r>
            <a:rPr lang="ru-RU" sz="3200" b="1" dirty="0" smtClean="0"/>
            <a:t>Проведение экзамена по устной части иностранных языков аналогично ЕГЭ</a:t>
          </a:r>
          <a:endParaRPr lang="ru-RU" sz="3200" b="1" dirty="0"/>
        </a:p>
      </dgm:t>
    </dgm:pt>
    <dgm:pt modelId="{D78043D9-5363-4E28-BA39-64EB377DD914}" type="parTrans" cxnId="{69B4FE7E-F53C-4FB8-9EFA-662F339CAE3B}">
      <dgm:prSet/>
      <dgm:spPr/>
      <dgm:t>
        <a:bodyPr/>
        <a:lstStyle/>
        <a:p>
          <a:endParaRPr lang="ru-RU" sz="2800" b="1">
            <a:solidFill>
              <a:schemeClr val="accent1">
                <a:lumMod val="10000"/>
              </a:schemeClr>
            </a:solidFill>
          </a:endParaRPr>
        </a:p>
      </dgm:t>
    </dgm:pt>
    <dgm:pt modelId="{44B64BCD-B9F3-4111-90B9-E5D56F0130B3}" type="sibTrans" cxnId="{69B4FE7E-F53C-4FB8-9EFA-662F339CAE3B}">
      <dgm:prSet/>
      <dgm:spPr/>
      <dgm:t>
        <a:bodyPr/>
        <a:lstStyle/>
        <a:p>
          <a:endParaRPr lang="ru-RU" sz="2800" b="1">
            <a:solidFill>
              <a:schemeClr val="accent1">
                <a:lumMod val="10000"/>
              </a:schemeClr>
            </a:solidFill>
          </a:endParaRPr>
        </a:p>
      </dgm:t>
    </dgm:pt>
    <dgm:pt modelId="{145E34B6-B567-4A09-A45F-9C1F9526AB40}">
      <dgm:prSet phldrT="[Текст]" custT="1"/>
      <dgm:spPr/>
      <dgm:t>
        <a:bodyPr/>
        <a:lstStyle/>
        <a:p>
          <a:r>
            <a:rPr lang="ru-RU" sz="3200" b="1" smtClean="0"/>
            <a:t>Автоматизация проведения ГВЭ</a:t>
          </a:r>
          <a:endParaRPr lang="ru-RU" sz="3200" b="1" dirty="0"/>
        </a:p>
      </dgm:t>
    </dgm:pt>
    <dgm:pt modelId="{2DDE0BF5-DF16-4477-8CA2-AAD18338AB97}" type="parTrans" cxnId="{0EA58CF7-4983-4393-A979-7DC1D4A301D0}">
      <dgm:prSet/>
      <dgm:spPr/>
      <dgm:t>
        <a:bodyPr/>
        <a:lstStyle/>
        <a:p>
          <a:endParaRPr lang="ru-RU" sz="2800" b="1">
            <a:solidFill>
              <a:schemeClr val="accent1">
                <a:lumMod val="10000"/>
              </a:schemeClr>
            </a:solidFill>
          </a:endParaRPr>
        </a:p>
      </dgm:t>
    </dgm:pt>
    <dgm:pt modelId="{DBE020F9-9F2D-4258-9630-2730F80F1478}" type="sibTrans" cxnId="{0EA58CF7-4983-4393-A979-7DC1D4A301D0}">
      <dgm:prSet/>
      <dgm:spPr/>
      <dgm:t>
        <a:bodyPr/>
        <a:lstStyle/>
        <a:p>
          <a:endParaRPr lang="ru-RU" sz="2800" b="1">
            <a:solidFill>
              <a:schemeClr val="accent1">
                <a:lumMod val="10000"/>
              </a:schemeClr>
            </a:solidFill>
          </a:endParaRPr>
        </a:p>
      </dgm:t>
    </dgm:pt>
    <dgm:pt modelId="{485179F6-3C1F-44DF-BABE-9787F0547CF2}" type="pres">
      <dgm:prSet presAssocID="{6F6B5DCE-1924-4401-8A96-0ABEE0AE452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B08317-F634-4383-9CE5-4269E45234D4}" type="pres">
      <dgm:prSet presAssocID="{E7823B99-3DD5-405A-82FD-41E6CAE9BC5B}" presName="parentLin" presStyleCnt="0"/>
      <dgm:spPr/>
      <dgm:t>
        <a:bodyPr/>
        <a:lstStyle/>
        <a:p>
          <a:endParaRPr lang="ru-RU"/>
        </a:p>
      </dgm:t>
    </dgm:pt>
    <dgm:pt modelId="{60226BEE-EF9A-41AA-91D8-0F03043E155D}" type="pres">
      <dgm:prSet presAssocID="{E7823B99-3DD5-405A-82FD-41E6CAE9BC5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00A373E-C4CE-41BD-963E-5318A7C37891}" type="pres">
      <dgm:prSet presAssocID="{E7823B99-3DD5-405A-82FD-41E6CAE9BC5B}" presName="parentText" presStyleLbl="node1" presStyleIdx="0" presStyleCnt="3" custScaleX="114881" custScaleY="1572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67CE30-E810-4385-BFC1-53302CEEFFE7}" type="pres">
      <dgm:prSet presAssocID="{E7823B99-3DD5-405A-82FD-41E6CAE9BC5B}" presName="negativeSpace" presStyleCnt="0"/>
      <dgm:spPr/>
      <dgm:t>
        <a:bodyPr/>
        <a:lstStyle/>
        <a:p>
          <a:endParaRPr lang="ru-RU"/>
        </a:p>
      </dgm:t>
    </dgm:pt>
    <dgm:pt modelId="{9E0FBF0A-7366-40A3-8BF1-3BABEB00F382}" type="pres">
      <dgm:prSet presAssocID="{E7823B99-3DD5-405A-82FD-41E6CAE9BC5B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CE76B1-C1DB-46E5-B59D-3E1935061A48}" type="pres">
      <dgm:prSet presAssocID="{24FCAA42-BE76-4699-BC6A-C99985AEF47F}" presName="spaceBetweenRectangles" presStyleCnt="0"/>
      <dgm:spPr/>
      <dgm:t>
        <a:bodyPr/>
        <a:lstStyle/>
        <a:p>
          <a:endParaRPr lang="ru-RU"/>
        </a:p>
      </dgm:t>
    </dgm:pt>
    <dgm:pt modelId="{7B02D294-74CC-426C-8DA3-1B88F7B494DF}" type="pres">
      <dgm:prSet presAssocID="{58BE829D-CE78-439A-9EAC-04F431806494}" presName="parentLin" presStyleCnt="0"/>
      <dgm:spPr/>
      <dgm:t>
        <a:bodyPr/>
        <a:lstStyle/>
        <a:p>
          <a:endParaRPr lang="ru-RU"/>
        </a:p>
      </dgm:t>
    </dgm:pt>
    <dgm:pt modelId="{CE1603F0-99B5-4BAE-8617-2BBCC8976A0A}" type="pres">
      <dgm:prSet presAssocID="{58BE829D-CE78-439A-9EAC-04F43180649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6C51023-32A6-455C-82EA-F8C199F0A9F6}" type="pres">
      <dgm:prSet presAssocID="{58BE829D-CE78-439A-9EAC-04F431806494}" presName="parentText" presStyleLbl="node1" presStyleIdx="1" presStyleCnt="3" custScaleX="114881" custScaleY="1561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BCC4B0-39D3-4DD2-B5C1-85755EC65DF4}" type="pres">
      <dgm:prSet presAssocID="{58BE829D-CE78-439A-9EAC-04F431806494}" presName="negativeSpace" presStyleCnt="0"/>
      <dgm:spPr/>
      <dgm:t>
        <a:bodyPr/>
        <a:lstStyle/>
        <a:p>
          <a:endParaRPr lang="ru-RU"/>
        </a:p>
      </dgm:t>
    </dgm:pt>
    <dgm:pt modelId="{387CADF9-F1B1-4B5D-8E3A-7FD2ADBE8B20}" type="pres">
      <dgm:prSet presAssocID="{58BE829D-CE78-439A-9EAC-04F431806494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F48C62-F77B-43DC-8B5E-1D0D0768AEA5}" type="pres">
      <dgm:prSet presAssocID="{44B64BCD-B9F3-4111-90B9-E5D56F0130B3}" presName="spaceBetweenRectangles" presStyleCnt="0"/>
      <dgm:spPr/>
      <dgm:t>
        <a:bodyPr/>
        <a:lstStyle/>
        <a:p>
          <a:endParaRPr lang="ru-RU"/>
        </a:p>
      </dgm:t>
    </dgm:pt>
    <dgm:pt modelId="{8ADC73BA-411C-4655-BE15-8710A11FF644}" type="pres">
      <dgm:prSet presAssocID="{145E34B6-B567-4A09-A45F-9C1F9526AB40}" presName="parentLin" presStyleCnt="0"/>
      <dgm:spPr/>
      <dgm:t>
        <a:bodyPr/>
        <a:lstStyle/>
        <a:p>
          <a:endParaRPr lang="ru-RU"/>
        </a:p>
      </dgm:t>
    </dgm:pt>
    <dgm:pt modelId="{B5C17CF9-16E6-4A95-8643-A319876A95C6}" type="pres">
      <dgm:prSet presAssocID="{145E34B6-B567-4A09-A45F-9C1F9526AB40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84461EC0-79E6-4155-B9EB-9119D3437F5B}" type="pres">
      <dgm:prSet presAssocID="{145E34B6-B567-4A09-A45F-9C1F9526AB40}" presName="parentText" presStyleLbl="node1" presStyleIdx="2" presStyleCnt="3" custScaleX="114881" custScaleY="1537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7BB7AC-9407-4EA2-9F8A-8C03E7BC57A1}" type="pres">
      <dgm:prSet presAssocID="{145E34B6-B567-4A09-A45F-9C1F9526AB40}" presName="negativeSpace" presStyleCnt="0"/>
      <dgm:spPr/>
      <dgm:t>
        <a:bodyPr/>
        <a:lstStyle/>
        <a:p>
          <a:endParaRPr lang="ru-RU"/>
        </a:p>
      </dgm:t>
    </dgm:pt>
    <dgm:pt modelId="{97357919-8EA3-4CB1-8455-5C946BFCC8E1}" type="pres">
      <dgm:prSet presAssocID="{145E34B6-B567-4A09-A45F-9C1F9526AB40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A16802-BE7F-4686-8E37-35F20E03A631}" type="presOf" srcId="{6F6B5DCE-1924-4401-8A96-0ABEE0AE4522}" destId="{485179F6-3C1F-44DF-BABE-9787F0547CF2}" srcOrd="0" destOrd="0" presId="urn:microsoft.com/office/officeart/2005/8/layout/list1"/>
    <dgm:cxn modelId="{1B83412B-2785-40F4-90E8-D95B18367930}" srcId="{6F6B5DCE-1924-4401-8A96-0ABEE0AE4522}" destId="{E7823B99-3DD5-405A-82FD-41E6CAE9BC5B}" srcOrd="0" destOrd="0" parTransId="{A45A1774-04C6-44C3-BAB9-F46E9F615207}" sibTransId="{24FCAA42-BE76-4699-BC6A-C99985AEF47F}"/>
    <dgm:cxn modelId="{D7863DC2-2015-4720-AD58-112219B08879}" type="presOf" srcId="{E7823B99-3DD5-405A-82FD-41E6CAE9BC5B}" destId="{60226BEE-EF9A-41AA-91D8-0F03043E155D}" srcOrd="0" destOrd="0" presId="urn:microsoft.com/office/officeart/2005/8/layout/list1"/>
    <dgm:cxn modelId="{34590853-2AEB-4FDC-AC02-0197146226C6}" type="presOf" srcId="{145E34B6-B567-4A09-A45F-9C1F9526AB40}" destId="{B5C17CF9-16E6-4A95-8643-A319876A95C6}" srcOrd="0" destOrd="0" presId="urn:microsoft.com/office/officeart/2005/8/layout/list1"/>
    <dgm:cxn modelId="{B6B47B57-B736-48BF-88AF-274CC4AA640D}" type="presOf" srcId="{58BE829D-CE78-439A-9EAC-04F431806494}" destId="{E6C51023-32A6-455C-82EA-F8C199F0A9F6}" srcOrd="1" destOrd="0" presId="urn:microsoft.com/office/officeart/2005/8/layout/list1"/>
    <dgm:cxn modelId="{69B4FE7E-F53C-4FB8-9EFA-662F339CAE3B}" srcId="{6F6B5DCE-1924-4401-8A96-0ABEE0AE4522}" destId="{58BE829D-CE78-439A-9EAC-04F431806494}" srcOrd="1" destOrd="0" parTransId="{D78043D9-5363-4E28-BA39-64EB377DD914}" sibTransId="{44B64BCD-B9F3-4111-90B9-E5D56F0130B3}"/>
    <dgm:cxn modelId="{A92CB1AB-3308-4CD3-A3E4-4643F994E01D}" type="presOf" srcId="{58BE829D-CE78-439A-9EAC-04F431806494}" destId="{CE1603F0-99B5-4BAE-8617-2BBCC8976A0A}" srcOrd="0" destOrd="0" presId="urn:microsoft.com/office/officeart/2005/8/layout/list1"/>
    <dgm:cxn modelId="{3C22F8B5-F987-41E7-83AB-D495E4C2EC78}" type="presOf" srcId="{E7823B99-3DD5-405A-82FD-41E6CAE9BC5B}" destId="{700A373E-C4CE-41BD-963E-5318A7C37891}" srcOrd="1" destOrd="0" presId="urn:microsoft.com/office/officeart/2005/8/layout/list1"/>
    <dgm:cxn modelId="{AA303690-AC06-48A5-B370-AD78106EA5BC}" type="presOf" srcId="{145E34B6-B567-4A09-A45F-9C1F9526AB40}" destId="{84461EC0-79E6-4155-B9EB-9119D3437F5B}" srcOrd="1" destOrd="0" presId="urn:microsoft.com/office/officeart/2005/8/layout/list1"/>
    <dgm:cxn modelId="{0EA58CF7-4983-4393-A979-7DC1D4A301D0}" srcId="{6F6B5DCE-1924-4401-8A96-0ABEE0AE4522}" destId="{145E34B6-B567-4A09-A45F-9C1F9526AB40}" srcOrd="2" destOrd="0" parTransId="{2DDE0BF5-DF16-4477-8CA2-AAD18338AB97}" sibTransId="{DBE020F9-9F2D-4258-9630-2730F80F1478}"/>
    <dgm:cxn modelId="{BBDDD5A2-D751-4D68-8E4C-F8FCD7DAFD6B}" type="presParOf" srcId="{485179F6-3C1F-44DF-BABE-9787F0547CF2}" destId="{1AB08317-F634-4383-9CE5-4269E45234D4}" srcOrd="0" destOrd="0" presId="urn:microsoft.com/office/officeart/2005/8/layout/list1"/>
    <dgm:cxn modelId="{B85D4F25-FAEC-45A5-8582-91A26CD5F215}" type="presParOf" srcId="{1AB08317-F634-4383-9CE5-4269E45234D4}" destId="{60226BEE-EF9A-41AA-91D8-0F03043E155D}" srcOrd="0" destOrd="0" presId="urn:microsoft.com/office/officeart/2005/8/layout/list1"/>
    <dgm:cxn modelId="{9D639479-6931-4B87-A475-C3095A68A8D8}" type="presParOf" srcId="{1AB08317-F634-4383-9CE5-4269E45234D4}" destId="{700A373E-C4CE-41BD-963E-5318A7C37891}" srcOrd="1" destOrd="0" presId="urn:microsoft.com/office/officeart/2005/8/layout/list1"/>
    <dgm:cxn modelId="{A0858F22-0C0B-42EE-9639-1302458C3D0C}" type="presParOf" srcId="{485179F6-3C1F-44DF-BABE-9787F0547CF2}" destId="{4167CE30-E810-4385-BFC1-53302CEEFFE7}" srcOrd="1" destOrd="0" presId="urn:microsoft.com/office/officeart/2005/8/layout/list1"/>
    <dgm:cxn modelId="{AAF74FE7-F3F2-4339-A6C1-BC0F9F0D6EBD}" type="presParOf" srcId="{485179F6-3C1F-44DF-BABE-9787F0547CF2}" destId="{9E0FBF0A-7366-40A3-8BF1-3BABEB00F382}" srcOrd="2" destOrd="0" presId="urn:microsoft.com/office/officeart/2005/8/layout/list1"/>
    <dgm:cxn modelId="{44617471-5539-4D8A-A808-8E8BDE9EC6B2}" type="presParOf" srcId="{485179F6-3C1F-44DF-BABE-9787F0547CF2}" destId="{A7CE76B1-C1DB-46E5-B59D-3E1935061A48}" srcOrd="3" destOrd="0" presId="urn:microsoft.com/office/officeart/2005/8/layout/list1"/>
    <dgm:cxn modelId="{077ADD74-3C04-4E43-9B12-90C9C9C28901}" type="presParOf" srcId="{485179F6-3C1F-44DF-BABE-9787F0547CF2}" destId="{7B02D294-74CC-426C-8DA3-1B88F7B494DF}" srcOrd="4" destOrd="0" presId="urn:microsoft.com/office/officeart/2005/8/layout/list1"/>
    <dgm:cxn modelId="{221B5BCE-381D-44EF-BE53-D41682BAA405}" type="presParOf" srcId="{7B02D294-74CC-426C-8DA3-1B88F7B494DF}" destId="{CE1603F0-99B5-4BAE-8617-2BBCC8976A0A}" srcOrd="0" destOrd="0" presId="urn:microsoft.com/office/officeart/2005/8/layout/list1"/>
    <dgm:cxn modelId="{901F546C-D1B9-4672-870B-DCF6076BA643}" type="presParOf" srcId="{7B02D294-74CC-426C-8DA3-1B88F7B494DF}" destId="{E6C51023-32A6-455C-82EA-F8C199F0A9F6}" srcOrd="1" destOrd="0" presId="urn:microsoft.com/office/officeart/2005/8/layout/list1"/>
    <dgm:cxn modelId="{FFA2CDC1-C0AA-4DFA-B6EB-15C13FB8306C}" type="presParOf" srcId="{485179F6-3C1F-44DF-BABE-9787F0547CF2}" destId="{87BCC4B0-39D3-4DD2-B5C1-85755EC65DF4}" srcOrd="5" destOrd="0" presId="urn:microsoft.com/office/officeart/2005/8/layout/list1"/>
    <dgm:cxn modelId="{038C46EB-241D-4797-B972-58590CCD995F}" type="presParOf" srcId="{485179F6-3C1F-44DF-BABE-9787F0547CF2}" destId="{387CADF9-F1B1-4B5D-8E3A-7FD2ADBE8B20}" srcOrd="6" destOrd="0" presId="urn:microsoft.com/office/officeart/2005/8/layout/list1"/>
    <dgm:cxn modelId="{93782932-1925-49B2-BD77-C313999419CA}" type="presParOf" srcId="{485179F6-3C1F-44DF-BABE-9787F0547CF2}" destId="{35F48C62-F77B-43DC-8B5E-1D0D0768AEA5}" srcOrd="7" destOrd="0" presId="urn:microsoft.com/office/officeart/2005/8/layout/list1"/>
    <dgm:cxn modelId="{667CAA37-CF69-41A9-8563-08E0DC9C24AE}" type="presParOf" srcId="{485179F6-3C1F-44DF-BABE-9787F0547CF2}" destId="{8ADC73BA-411C-4655-BE15-8710A11FF644}" srcOrd="8" destOrd="0" presId="urn:microsoft.com/office/officeart/2005/8/layout/list1"/>
    <dgm:cxn modelId="{5B51519D-3744-43D1-BFD7-B39D712A475E}" type="presParOf" srcId="{8ADC73BA-411C-4655-BE15-8710A11FF644}" destId="{B5C17CF9-16E6-4A95-8643-A319876A95C6}" srcOrd="0" destOrd="0" presId="urn:microsoft.com/office/officeart/2005/8/layout/list1"/>
    <dgm:cxn modelId="{3D6FE487-6CD3-4ADA-AAAD-BB303F7356EF}" type="presParOf" srcId="{8ADC73BA-411C-4655-BE15-8710A11FF644}" destId="{84461EC0-79E6-4155-B9EB-9119D3437F5B}" srcOrd="1" destOrd="0" presId="urn:microsoft.com/office/officeart/2005/8/layout/list1"/>
    <dgm:cxn modelId="{9C756402-F193-4EB2-8EB8-CD43DD6329E4}" type="presParOf" srcId="{485179F6-3C1F-44DF-BABE-9787F0547CF2}" destId="{1F7BB7AC-9407-4EA2-9F8A-8C03E7BC57A1}" srcOrd="9" destOrd="0" presId="urn:microsoft.com/office/officeart/2005/8/layout/list1"/>
    <dgm:cxn modelId="{40F14278-362E-4DC3-98AD-EF346641EC2F}" type="presParOf" srcId="{485179F6-3C1F-44DF-BABE-9787F0547CF2}" destId="{97357919-8EA3-4CB1-8455-5C946BFCC8E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ACDF244-13B6-4E36-A679-080477EFA418}" type="datetimeFigureOut">
              <a:rPr lang="ru-RU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3C1936AD-49F1-4B40-800E-F0E8C7BB19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55250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 2015 году в государственной итоговой аттестации  приняли участие более 33 тыс. выпускников 9 класса и 17 тыс. одиннадцатиклассников, в том числе 188 лиц с ограниченными возможностями здоровья, 722 - из числа обучающихся, получающих среднее общее образование в иностранных образовательных организациях и  812 выпускников прошлых лет.</a:t>
            </a:r>
          </a:p>
        </p:txBody>
      </p:sp>
      <p:sp>
        <p:nvSpPr>
          <p:cNvPr id="2970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1D3A493-13B8-459A-B5A1-DAA0403CDB25}" type="slidenum">
              <a:rPr lang="ru-RU" altLang="ru-RU" sz="1200">
                <a:latin typeface="Calibri" pitchFamily="34" charset="0"/>
              </a:rPr>
              <a:pPr algn="r" eaLnBrk="1" hangingPunct="1"/>
              <a:t>2</a:t>
            </a:fld>
            <a:endParaRPr lang="ru-RU" altLang="ru-RU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042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95" tIns="45747" rIns="91495" bIns="45747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37558F9-A00E-44C4-84BD-0BA1ED5516A2}" type="slidenum">
              <a:rPr lang="ru-RU" altLang="ru-RU" sz="1200"/>
              <a:pPr algn="r" eaLnBrk="1" hangingPunct="1"/>
              <a:t>14</a:t>
            </a:fld>
            <a:endParaRPr lang="ru-RU" altLang="ru-RU" sz="1200"/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7988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95" tIns="45747" rIns="91495" bIns="45747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742246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95" tIns="45747" rIns="91495" bIns="45747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0FAC7B0-1ADA-418D-AB42-AAD24F2B2BCC}" type="slidenum">
              <a:rPr lang="ru-RU" altLang="ru-RU" sz="1200"/>
              <a:pPr algn="r" eaLnBrk="1" hangingPunct="1"/>
              <a:t>16</a:t>
            </a:fld>
            <a:endParaRPr lang="ru-RU" altLang="ru-RU" sz="1200"/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7988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95" tIns="45747" rIns="91495" bIns="45747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572938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95" tIns="45747" rIns="91495" bIns="45747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931C840-D07B-4CD3-9275-B017AD4135F3}" type="slidenum">
              <a:rPr lang="ru-RU" altLang="ru-RU" sz="1200"/>
              <a:pPr algn="r" eaLnBrk="1" hangingPunct="1"/>
              <a:t>17</a:t>
            </a:fld>
            <a:endParaRPr lang="ru-RU" altLang="ru-RU" sz="1200"/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7988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95" tIns="45747" rIns="91495" bIns="45747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815912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95" tIns="45747" rIns="91495" bIns="45747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D951155-A1C5-4698-8FCD-1FCE2FEC3DFE}" type="slidenum">
              <a:rPr lang="ru-RU" altLang="ru-RU" sz="1200"/>
              <a:pPr algn="r" eaLnBrk="1" hangingPunct="1"/>
              <a:t>18</a:t>
            </a:fld>
            <a:endParaRPr lang="ru-RU" altLang="ru-RU" sz="1200"/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7988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95" tIns="45747" rIns="91495" bIns="45747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894742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r>
              <a:rPr lang="ru-RU" altLang="ru-RU" smtClean="0"/>
              <a:t>Добавить таблицу с характеристиками из плана</a:t>
            </a:r>
          </a:p>
        </p:txBody>
      </p:sp>
      <p:sp>
        <p:nvSpPr>
          <p:cNvPr id="3482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2D23880-8A44-4BFA-AB64-8BBC12355F49}" type="slidenum">
              <a:rPr lang="ru-RU" altLang="ru-RU" sz="1200">
                <a:latin typeface="Calibri" pitchFamily="34" charset="0"/>
              </a:rPr>
              <a:pPr algn="r" eaLnBrk="1" hangingPunct="1"/>
              <a:t>19</a:t>
            </a:fld>
            <a:endParaRPr lang="ru-RU" altLang="ru-RU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813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5800" y="4341813"/>
            <a:ext cx="5486400" cy="4116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3584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1912D1F-685D-4AE8-96B5-07DA02896442}" type="slidenum">
              <a:rPr lang="ru-RU" altLang="ru-RU" sz="1200">
                <a:latin typeface="Calibri" pitchFamily="34" charset="0"/>
              </a:rPr>
              <a:pPr algn="r" eaLnBrk="1" hangingPunct="1"/>
              <a:t>20</a:t>
            </a:fld>
            <a:endParaRPr lang="ru-RU" altLang="ru-RU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765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EF718-5A11-4F3C-B3A0-37193B7477BD}" type="datetimeFigureOut">
              <a:rPr lang="ru-RU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33101-46AF-4BF6-BD89-A512BD313F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6815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6DB5E-37CC-4B3B-8E56-6BC500435269}" type="datetimeFigureOut">
              <a:rPr lang="ru-RU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C5FE3-24C0-4424-864C-7006318197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6802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EE0FD-0C51-45EE-BE1C-0F5436CCCEB2}" type="datetimeFigureOut">
              <a:rPr lang="ru-RU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1BFAD-AE0D-460C-9CF2-6B576C1529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8455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1B3E0-C4C8-4D37-B9B4-C29C232C2AEE}" type="datetimeFigureOut">
              <a:rPr lang="ru-RU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22767-F8E5-46ED-828E-5A345FC051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9711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3AF0F-0A7B-4A74-B29A-33D56F442D02}" type="datetimeFigureOut">
              <a:rPr lang="ru-RU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EA73A-086D-40A5-86B5-1BDE09ACE3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5605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4F2D8-9535-4AA3-9CFB-10293055D0B2}" type="datetimeFigureOut">
              <a:rPr lang="ru-RU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0073D-5849-4BE4-B923-34D923F866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9018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CB963-61D7-42D0-862C-AC7A3CDA7B83}" type="datetimeFigureOut">
              <a:rPr lang="ru-RU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AE009-AB52-4B21-ADD4-06EBF2B045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8054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6F0EB-EC98-44BD-BDE0-A32739F32A6B}" type="datetimeFigureOut">
              <a:rPr lang="ru-RU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AE15E-8810-4632-876A-5EEE2C0AA5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9955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880BD-D86E-4EB4-9702-CAD779A03C78}" type="datetimeFigureOut">
              <a:rPr lang="ru-RU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24186-8863-44B7-8ED8-CAFB94D22B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2211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8453E-5728-4747-B304-132552CE4B9E}" type="datetimeFigureOut">
              <a:rPr lang="ru-RU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AD059-36C0-495E-8EB9-D46C152EED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3640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7C988-D500-4DDC-92B4-DF1CDE1766CC}" type="datetimeFigureOut">
              <a:rPr lang="ru-RU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84FF2-FB59-4AE9-8061-128755B0C1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2514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DCB8108-D348-4136-8D2B-CB3A84DD0AA3}" type="datetimeFigureOut">
              <a:rPr lang="ru-RU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D44E986-C63D-4049-8231-BA61A833AB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mailto:rocoiso@rostobr.ru" TargetMode="External"/><Relationship Id="rId3" Type="http://schemas.openxmlformats.org/officeDocument/2006/relationships/hyperlink" Target="mailto:tkorsunova@rcoi61.org.ru" TargetMode="External"/><Relationship Id="rId7" Type="http://schemas.openxmlformats.org/officeDocument/2006/relationships/hyperlink" Target="http://lk.rcoi61.ru/" TargetMode="External"/><Relationship Id="rId2" Type="http://schemas.openxmlformats.org/officeDocument/2006/relationships/hyperlink" Target="mailto:ekorsunova@rcoi61.org.ru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rcoi61.org.ru/" TargetMode="External"/><Relationship Id="rId5" Type="http://schemas.openxmlformats.org/officeDocument/2006/relationships/hyperlink" Target="http://www.rostobr.ru/" TargetMode="External"/><Relationship Id="rId4" Type="http://schemas.openxmlformats.org/officeDocument/2006/relationships/hyperlink" Target="mailto:gsnezhko@rcoi61.org.ru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1"/>
          <p:cNvSpPr>
            <a:spLocks noChangeArrowheads="1"/>
          </p:cNvSpPr>
          <p:nvPr/>
        </p:nvSpPr>
        <p:spPr bwMode="auto">
          <a:xfrm>
            <a:off x="781050" y="1419225"/>
            <a:ext cx="10583863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4000" b="1">
                <a:solidFill>
                  <a:srgbClr val="22419B"/>
                </a:solidFill>
              </a:rPr>
              <a:t>Информационно-технологическое </a:t>
            </a:r>
          </a:p>
          <a:p>
            <a:pPr algn="ctr" eaLnBrk="1" hangingPunct="1"/>
            <a:r>
              <a:rPr lang="ru-RU" altLang="ru-RU" sz="4000" b="1">
                <a:solidFill>
                  <a:srgbClr val="22419B"/>
                </a:solidFill>
              </a:rPr>
              <a:t>обеспечение проведения </a:t>
            </a:r>
          </a:p>
          <a:p>
            <a:pPr algn="ctr" eaLnBrk="1" hangingPunct="1"/>
            <a:r>
              <a:rPr lang="ru-RU" altLang="ru-RU" sz="4000" b="1">
                <a:solidFill>
                  <a:srgbClr val="22419B"/>
                </a:solidFill>
              </a:rPr>
              <a:t>и направления развития</a:t>
            </a:r>
            <a:r>
              <a:rPr lang="ru-RU" altLang="ru-RU" sz="2400"/>
              <a:t> </a:t>
            </a:r>
            <a:r>
              <a:rPr lang="ru-RU" altLang="ru-RU" sz="4000" b="1">
                <a:solidFill>
                  <a:srgbClr val="22419B"/>
                </a:solidFill>
              </a:rPr>
              <a:t>ГИА-9 </a:t>
            </a:r>
          </a:p>
          <a:p>
            <a:pPr algn="ctr" eaLnBrk="1" hangingPunct="1"/>
            <a:r>
              <a:rPr lang="ru-RU" altLang="ru-RU" sz="4000" b="1">
                <a:solidFill>
                  <a:srgbClr val="22419B"/>
                </a:solidFill>
              </a:rPr>
              <a:t>в Ростовской области в 2016 году</a:t>
            </a:r>
          </a:p>
        </p:txBody>
      </p:sp>
      <p:sp>
        <p:nvSpPr>
          <p:cNvPr id="2051" name="Прямоугольник 2"/>
          <p:cNvSpPr>
            <a:spLocks noChangeArrowheads="1"/>
          </p:cNvSpPr>
          <p:nvPr/>
        </p:nvSpPr>
        <p:spPr bwMode="auto">
          <a:xfrm>
            <a:off x="781050" y="4179888"/>
            <a:ext cx="10583863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2400" b="1" i="1" dirty="0" smtClean="0">
                <a:latin typeface="Cambria" pitchFamily="18" charset="0"/>
              </a:rPr>
              <a:t>Снежко Галина Евгеньевна</a:t>
            </a:r>
            <a:endParaRPr lang="ru-RU" altLang="ru-RU" sz="2400" b="1" i="1" dirty="0">
              <a:latin typeface="Cambria" pitchFamily="18" charset="0"/>
            </a:endParaRPr>
          </a:p>
          <a:p>
            <a:pPr algn="r" eaLnBrk="1" hangingPunct="1"/>
            <a:r>
              <a:rPr lang="ru-RU" altLang="ru-RU" i="1" dirty="0" smtClean="0">
                <a:latin typeface="Cambria" pitchFamily="18" charset="0"/>
              </a:rPr>
              <a:t>директор </a:t>
            </a:r>
            <a:endParaRPr lang="ru-RU" altLang="ru-RU" i="1" dirty="0">
              <a:latin typeface="Cambria" pitchFamily="18" charset="0"/>
            </a:endParaRPr>
          </a:p>
          <a:p>
            <a:pPr algn="r" eaLnBrk="1" hangingPunct="1"/>
            <a:r>
              <a:rPr lang="ru-RU" altLang="ru-RU" i="1" dirty="0">
                <a:latin typeface="Cambria" pitchFamily="18" charset="0"/>
              </a:rPr>
              <a:t>ГБУ РО «Ростовский областной центр </a:t>
            </a:r>
          </a:p>
          <a:p>
            <a:pPr algn="r" eaLnBrk="1" hangingPunct="1"/>
            <a:r>
              <a:rPr lang="ru-RU" altLang="ru-RU" i="1" dirty="0">
                <a:latin typeface="Cambria" pitchFamily="18" charset="0"/>
              </a:rPr>
              <a:t>обработки информации в сфере образования»</a:t>
            </a:r>
            <a:endParaRPr lang="ru-RU" altLang="ru-RU" dirty="0">
              <a:latin typeface="Cambria" pitchFamily="18" charset="0"/>
            </a:endParaRPr>
          </a:p>
        </p:txBody>
      </p:sp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4471988" y="6326188"/>
            <a:ext cx="3200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i="1">
                <a:latin typeface="Cambria" pitchFamily="18" charset="0"/>
              </a:rPr>
              <a:t>12 ноября 2015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1"/>
          <p:cNvSpPr txBox="1">
            <a:spLocks noGrp="1"/>
          </p:cNvSpPr>
          <p:nvPr/>
        </p:nvSpPr>
        <p:spPr bwMode="auto">
          <a:xfrm>
            <a:off x="11472863" y="6308725"/>
            <a:ext cx="7191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32484-2076-4651-B5F5-0FCA4FC7874F}" type="slidenum">
              <a:rPr lang="ru-RU" altLang="ru-RU">
                <a:cs typeface="Arial" charset="0"/>
              </a:rPr>
              <a:pPr eaLnBrk="1" hangingPunct="1"/>
              <a:t>10</a:t>
            </a:fld>
            <a:endParaRPr lang="ru-RU" altLang="ru-RU">
              <a:cs typeface="Arial" charset="0"/>
            </a:endParaRPr>
          </a:p>
        </p:txBody>
      </p:sp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3600450" y="32845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cs typeface="Arial" charset="0"/>
            </a:endParaRPr>
          </a:p>
        </p:txBody>
      </p: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2255838" y="30686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cs typeface="Arial" charset="0"/>
            </a:endParaRPr>
          </a:p>
        </p:txBody>
      </p:sp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941388" y="2187575"/>
            <a:ext cx="99853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25000"/>
              </a:spcBef>
            </a:pPr>
            <a:r>
              <a:rPr lang="ru-RU" altLang="ru-RU" sz="2000" dirty="0">
                <a:cs typeface="Arial" charset="0"/>
              </a:rPr>
              <a:t>      Все необходимые методические рекомендации и инструкции направляются по электронной почте, общая информация размещается на сайте РОЦОИСО.</a:t>
            </a:r>
          </a:p>
          <a:p>
            <a:pPr eaLnBrk="1" hangingPunct="1">
              <a:lnSpc>
                <a:spcPct val="95000"/>
              </a:lnSpc>
              <a:spcBef>
                <a:spcPct val="25000"/>
              </a:spcBef>
            </a:pPr>
            <a:r>
              <a:rPr lang="ru-RU" altLang="ru-RU" sz="2000" dirty="0">
                <a:cs typeface="Arial" charset="0"/>
              </a:rPr>
              <a:t>      Необходимо предоставлять (обновлять) актуальную контактную информацию для возможности постоянной связи с РОЦОИСО.</a:t>
            </a:r>
          </a:p>
        </p:txBody>
      </p:sp>
      <p:pic>
        <p:nvPicPr>
          <p:cNvPr id="10246" name="Picture 4" descr="http://www.tarnackimarketing.com/wp-content/uploads/2013/04/Email_Envelope-in-Compu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3270250"/>
            <a:ext cx="5324475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нутый угол 11"/>
          <p:cNvSpPr/>
          <p:nvPr/>
        </p:nvSpPr>
        <p:spPr>
          <a:xfrm>
            <a:off x="6478588" y="4149725"/>
            <a:ext cx="4965700" cy="1366838"/>
          </a:xfrm>
          <a:prstGeom prst="foldedCorner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smtClean="0">
                <a:latin typeface="Comic Sans MS" panose="030F0702030302020204" pitchFamily="66" charset="0"/>
                <a:cs typeface="Arial" panose="020B0604020202020204" pitchFamily="34" charset="0"/>
              </a:rPr>
              <a:t>Актуальная информация присылается посредством электронной почты</a:t>
            </a:r>
          </a:p>
        </p:txBody>
      </p:sp>
      <p:sp>
        <p:nvSpPr>
          <p:cNvPr id="10248" name="Rectangle 9"/>
          <p:cNvSpPr>
            <a:spLocks noChangeArrowheads="1"/>
          </p:cNvSpPr>
          <p:nvPr/>
        </p:nvSpPr>
        <p:spPr bwMode="auto">
          <a:xfrm>
            <a:off x="1917700" y="946150"/>
            <a:ext cx="9031288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ru-RU" altLang="ru-RU" sz="3200" b="1">
              <a:solidFill>
                <a:srgbClr val="22419B"/>
              </a:solidFill>
            </a:endParaRPr>
          </a:p>
          <a:p>
            <a:pPr algn="ctr" eaLnBrk="1" hangingPunct="1"/>
            <a:r>
              <a:rPr lang="ru-RU" altLang="ru-RU" sz="3200" b="1">
                <a:solidFill>
                  <a:srgbClr val="22419B"/>
                </a:solidFill>
              </a:rPr>
              <a:t>Регулярная проверка почтовых сообщений, </a:t>
            </a:r>
          </a:p>
          <a:p>
            <a:pPr algn="ctr" eaLnBrk="1" hangingPunct="1"/>
            <a:r>
              <a:rPr lang="ru-RU" altLang="ru-RU" sz="3200" b="1">
                <a:solidFill>
                  <a:srgbClr val="22419B"/>
                </a:solidFill>
              </a:rPr>
              <a:t>присылаемых из РОЦОИСО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1"/>
          <p:cNvSpPr txBox="1">
            <a:spLocks noGrp="1"/>
          </p:cNvSpPr>
          <p:nvPr/>
        </p:nvSpPr>
        <p:spPr bwMode="auto">
          <a:xfrm>
            <a:off x="11472863" y="6361113"/>
            <a:ext cx="5905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0CC4461-1D0C-48A7-B6B8-45EC51E401BF}" type="slidenum">
              <a:rPr lang="ru-RU" altLang="ru-RU">
                <a:cs typeface="Arial" charset="0"/>
              </a:rPr>
              <a:pPr eaLnBrk="1" hangingPunct="1"/>
              <a:t>11</a:t>
            </a:fld>
            <a:endParaRPr lang="ru-RU" altLang="ru-RU">
              <a:cs typeface="Arial" charset="0"/>
            </a:endParaRPr>
          </a:p>
        </p:txBody>
      </p:sp>
      <p:pic>
        <p:nvPicPr>
          <p:cNvPr id="11267" name="Picture 10" descr="http://www.kv.by/sites/default/files/back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2898775"/>
            <a:ext cx="6145212" cy="36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нутый угол 8"/>
          <p:cNvSpPr/>
          <p:nvPr/>
        </p:nvSpPr>
        <p:spPr>
          <a:xfrm>
            <a:off x="6788150" y="4143375"/>
            <a:ext cx="4992688" cy="1477963"/>
          </a:xfrm>
          <a:prstGeom prst="foldedCorner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Своевременное копирование предотвращает риск потери данных</a:t>
            </a:r>
          </a:p>
        </p:txBody>
      </p:sp>
      <p:sp>
        <p:nvSpPr>
          <p:cNvPr id="11269" name="TextBox 3"/>
          <p:cNvSpPr txBox="1">
            <a:spLocks noChangeArrowheads="1"/>
          </p:cNvSpPr>
          <p:nvPr/>
        </p:nvSpPr>
        <p:spPr bwMode="auto">
          <a:xfrm>
            <a:off x="654050" y="1755775"/>
            <a:ext cx="11285538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 dirty="0"/>
              <a:t>Способ создания </a:t>
            </a:r>
            <a:r>
              <a:rPr lang="ru-RU" altLang="ru-RU" sz="2000" dirty="0">
                <a:solidFill>
                  <a:srgbClr val="FF0000"/>
                </a:solidFill>
              </a:rPr>
              <a:t>резервных копий БД </a:t>
            </a:r>
            <a:r>
              <a:rPr lang="ru-RU" altLang="ru-RU" sz="2000" dirty="0"/>
              <a:t>описан в инструкции </a:t>
            </a:r>
            <a:r>
              <a:rPr lang="en-US" altLang="ru-RU" sz="2000" dirty="0"/>
              <a:t>«</a:t>
            </a:r>
            <a:r>
              <a:rPr lang="ru-RU" altLang="ru-RU" sz="2000" dirty="0"/>
              <a:t>Руководство пользователя РИС Планирование ГИА-9</a:t>
            </a:r>
            <a:r>
              <a:rPr lang="en-US" altLang="ru-RU" sz="2000" dirty="0"/>
              <a:t>».</a:t>
            </a:r>
            <a:endParaRPr lang="ru-RU" altLang="ru-RU" sz="2000" b="1" dirty="0">
              <a:cs typeface="Arial" charset="0"/>
            </a:endParaRPr>
          </a:p>
          <a:p>
            <a:pPr eaLnBrk="1" hangingPunct="1"/>
            <a:endParaRPr lang="ru-RU" altLang="ru-RU" sz="800" b="1" dirty="0">
              <a:cs typeface="Arial" charset="0"/>
            </a:endParaRPr>
          </a:p>
          <a:p>
            <a:pPr eaLnBrk="1" hangingPunct="1"/>
            <a:r>
              <a:rPr lang="ru-RU" altLang="ru-RU" sz="2000" dirty="0"/>
              <a:t>Другой способ создания резервной копии базы на уровне ОМС - архивирование папки, в которой расположен рабочий дистрибутив </a:t>
            </a:r>
            <a:r>
              <a:rPr lang="en-US" altLang="ru-RU" sz="2000" dirty="0"/>
              <a:t>«</a:t>
            </a:r>
            <a:r>
              <a:rPr lang="ru-RU" altLang="ru-RU" sz="2000" dirty="0"/>
              <a:t>Планирование ГИА-9</a:t>
            </a:r>
            <a:r>
              <a:rPr lang="en-US" altLang="ru-RU" sz="2000" dirty="0"/>
              <a:t>» </a:t>
            </a:r>
            <a:r>
              <a:rPr lang="ru-RU" altLang="ru-RU" sz="2000" dirty="0"/>
              <a:t>для ОМС.</a:t>
            </a:r>
            <a:endParaRPr lang="ru-RU" altLang="ru-RU" sz="2000" dirty="0">
              <a:cs typeface="Arial" charset="0"/>
            </a:endParaRPr>
          </a:p>
          <a:p>
            <a:pPr eaLnBrk="1" hangingPunct="1"/>
            <a:endParaRPr lang="ru-RU" altLang="ru-RU" sz="2000" dirty="0">
              <a:cs typeface="Arial" charset="0"/>
            </a:endParaRPr>
          </a:p>
        </p:txBody>
      </p:sp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1917700" y="946150"/>
            <a:ext cx="9031288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ru-RU" altLang="ru-RU" sz="3600" b="1">
                <a:solidFill>
                  <a:srgbClr val="22419B"/>
                </a:solidFill>
              </a:rPr>
              <a:t>Резервное копирование БД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70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962730"/>
              </p:ext>
            </p:extLst>
          </p:nvPr>
        </p:nvGraphicFramePr>
        <p:xfrm>
          <a:off x="184651" y="849982"/>
          <a:ext cx="11615738" cy="5494989"/>
        </p:xfrm>
        <a:graphic>
          <a:graphicData uri="http://schemas.openxmlformats.org/drawingml/2006/table">
            <a:tbl>
              <a:tblPr/>
              <a:tblGrid>
                <a:gridCol w="1344613"/>
                <a:gridCol w="8869362"/>
                <a:gridCol w="1401763"/>
              </a:tblGrid>
              <a:tr h="219462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Экзамен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15" marR="214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Дополнительные материалы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15" marR="214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9462">
                <a:tc vMerge="1"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5940425" algn="l"/>
                        </a:tabLst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15" marR="214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ППЭ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15" marR="214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Участник ОГЭ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15" marR="214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64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математика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15" marR="214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справочные материалы, содержащие таблицу квадратов двузначных чисел, основные формулы по алгебре и геометрии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21415" marR="214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линейка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15" marR="214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46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биология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15" marR="214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5940425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15" marR="214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линейка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15" marR="214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924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русский язык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15" marR="214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аппаратура, которая может обеспечить качественное воспроизведение записи в формате </a:t>
                      </a:r>
                      <a:r>
                        <a:rPr kumimoji="0" lang="en-US" alt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mp</a:t>
                      </a:r>
                      <a:r>
                        <a:rPr kumimoji="0" lang="ru-RU" alt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Орфографические словари – для каждого участника</a:t>
                      </a:r>
                    </a:p>
                  </a:txBody>
                  <a:tcPr marL="21415" marR="214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5940425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15" marR="214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462">
                <a:tc rowSpan="2"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физика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15" marR="214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инструкция по правилам безопасности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15" marR="214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калькулятор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15" marR="214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комплекты стандартизированного лабораторного оборудования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соответствии с перечнем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15" marR="214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0521">
                <a:tc rowSpan="2"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химия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15" marR="214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инструкция по правилам безопасности (для каждой аудитории)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15" marR="214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калькулятор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15" marR="214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справочные материалы: «Периодическая система химических элементов Д.И. Менделеева»; таблица растворимости солей, кислот и оснований в воде; электрохимический ряд напряжений металлов (ИК участника ОГЭ)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15" marR="214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9462">
                <a:tc rowSpan="2"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география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15" marR="214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географические атласы для 7, 8 и 9 классов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15" marR="214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калькулятор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15" marR="214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4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линейка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15" marR="214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757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литература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15" marR="214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книги с текстами художественных произведений и сборники лирики, в которых не должно быть вступительных статей и комментариев. </a:t>
                      </a: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Руководитель организации, на базе которой организован ППЭ, подготавливает необходимые тексты для каждой аудитории.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15" marR="214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5940425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21415" marR="214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7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информатика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15" marR="214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инструкция по правилам безопасности</a:t>
                      </a: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(для каждой аудитории)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15" marR="214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5940425" algn="l"/>
                        </a:tabLst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21415" marR="214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1"/>
          <p:cNvSpPr txBox="1">
            <a:spLocks noGrp="1"/>
          </p:cNvSpPr>
          <p:nvPr/>
        </p:nvSpPr>
        <p:spPr bwMode="auto">
          <a:xfrm>
            <a:off x="11499850" y="6373813"/>
            <a:ext cx="685800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3604AE6-FE9C-454B-B49D-E73C89F92178}" type="slidenum">
              <a:rPr lang="ru-RU" altLang="ru-RU">
                <a:cs typeface="Arial" charset="0"/>
              </a:rPr>
              <a:pPr eaLnBrk="1" hangingPunct="1"/>
              <a:t>13</a:t>
            </a:fld>
            <a:endParaRPr lang="ru-RU" altLang="ru-RU">
              <a:cs typeface="Arial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18532" y="1751097"/>
          <a:ext cx="11946467" cy="4622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1917700" y="946150"/>
            <a:ext cx="9031288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ru-RU" altLang="ru-RU" sz="3200" b="1">
                <a:solidFill>
                  <a:srgbClr val="22419B"/>
                </a:solidFill>
              </a:rPr>
              <a:t>Нововведения при проведении ГИА-9 в 2016 г. </a:t>
            </a:r>
          </a:p>
          <a:p>
            <a:pPr algn="ctr" eaLnBrk="1" hangingPunct="1"/>
            <a:r>
              <a:rPr lang="ru-RU" altLang="ru-RU" sz="3200" b="1">
                <a:solidFill>
                  <a:srgbClr val="22419B"/>
                </a:solidFill>
              </a:rPr>
              <a:t>(федеральный уровень)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1341438" y="801688"/>
            <a:ext cx="104933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22419B"/>
                </a:solidFill>
              </a:rPr>
              <a:t>ИЗМЕНЕНИЯ в КИМ ОГЭ</a:t>
            </a: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609600" y="1412875"/>
            <a:ext cx="1105535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608013" indent="-606425"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400"/>
              </a:spcBef>
            </a:pPr>
            <a:endParaRPr lang="ru-RU" altLang="ru-RU" sz="2400" b="1">
              <a:solidFill>
                <a:srgbClr val="0000FF"/>
              </a:solidFill>
              <a:latin typeface="Cambria" pitchFamily="18" charset="0"/>
            </a:endParaRPr>
          </a:p>
          <a:p>
            <a:pPr algn="just" eaLnBrk="1" hangingPunct="1">
              <a:spcBef>
                <a:spcPts val="400"/>
              </a:spcBef>
            </a:pPr>
            <a:endParaRPr lang="ru-RU" altLang="ru-RU" sz="2400" b="1">
              <a:solidFill>
                <a:srgbClr val="0000FF"/>
              </a:solidFill>
              <a:latin typeface="Cambria" pitchFamily="18" charset="0"/>
            </a:endParaRPr>
          </a:p>
          <a:p>
            <a:pPr algn="just" eaLnBrk="1" hangingPunct="1">
              <a:spcBef>
                <a:spcPts val="400"/>
              </a:spcBef>
            </a:pPr>
            <a:endParaRPr lang="ru-RU" altLang="ru-RU" sz="1600" b="1" i="1" u="sng">
              <a:solidFill>
                <a:srgbClr val="2E3192"/>
              </a:solidFill>
              <a:latin typeface="Cambria" pitchFamily="18" charset="0"/>
            </a:endParaRPr>
          </a:p>
        </p:txBody>
      </p:sp>
      <p:graphicFrame>
        <p:nvGraphicFramePr>
          <p:cNvPr id="124952" name="Group 24"/>
          <p:cNvGraphicFramePr>
            <a:graphicFrameLocks noGrp="1"/>
          </p:cNvGraphicFramePr>
          <p:nvPr/>
        </p:nvGraphicFramePr>
        <p:xfrm>
          <a:off x="198438" y="1752600"/>
          <a:ext cx="11712575" cy="3676653"/>
        </p:xfrm>
        <a:graphic>
          <a:graphicData uri="http://schemas.openxmlformats.org/drawingml/2006/table">
            <a:tbl>
              <a:tblPr/>
              <a:tblGrid>
                <a:gridCol w="2752725"/>
                <a:gridCol w="8959850"/>
              </a:tblGrid>
              <a:tr h="36573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ПРЕДМЕТ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ИЗМЕНЕНИЕ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136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Математика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Скорректирована система оценивания заданий 22, 23, 25, 26 (максимальный балл за выполнение каждого из них – 2). Максимальный первичный балл за выполнение всей работы снижен с 38 до 32.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517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Физика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Общее количество заданий уменьшено до 26, увеличено до 8 количество заданий с кратким ответом. Максимальный балл за верное выполнение всей работы не изменился и составляет 40 баллов.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43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Устная часть иностранных языков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Приведена в соответствие с концепцией и технологией проведения устной части ЕГЭ.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(3 задания, 15 минут)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33" name="Text Box 1"/>
          <p:cNvSpPr txBox="1">
            <a:spLocks noChangeArrowheads="1"/>
          </p:cNvSpPr>
          <p:nvPr/>
        </p:nvSpPr>
        <p:spPr bwMode="auto">
          <a:xfrm>
            <a:off x="334963" y="5661025"/>
            <a:ext cx="115220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2000"/>
              <a:t>На сайте ФИПИ </a:t>
            </a:r>
            <a:r>
              <a:rPr lang="ru-RU" altLang="ru-RU" sz="2000" b="1">
                <a:solidFill>
                  <a:srgbClr val="22419B"/>
                </a:solidFill>
              </a:rPr>
              <a:t>http://fipi.ru</a:t>
            </a:r>
            <a:r>
              <a:rPr lang="ru-RU" altLang="ru-RU"/>
              <a:t> </a:t>
            </a:r>
            <a:r>
              <a:rPr lang="ru-RU" altLang="ru-RU" sz="2000"/>
              <a:t>опубликованы демоверсии и рекомендации по переводу баллов в отметки по пятибалльной шкале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1"/>
          <p:cNvSpPr txBox="1">
            <a:spLocks noGrp="1"/>
          </p:cNvSpPr>
          <p:nvPr/>
        </p:nvSpPr>
        <p:spPr bwMode="auto">
          <a:xfrm>
            <a:off x="11472863" y="6381750"/>
            <a:ext cx="679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1C8BC94-D7F3-43BF-B20B-4BC1895175CF}" type="slidenum">
              <a:rPr lang="ru-RU" altLang="ru-RU">
                <a:cs typeface="Arial" charset="0"/>
              </a:rPr>
              <a:pPr eaLnBrk="1" hangingPunct="1"/>
              <a:t>15</a:t>
            </a:fld>
            <a:endParaRPr lang="ru-RU" altLang="ru-RU">
              <a:cs typeface="Arial" charset="0"/>
            </a:endParaRPr>
          </a:p>
        </p:txBody>
      </p:sp>
      <p:pic>
        <p:nvPicPr>
          <p:cNvPr id="123907" name="Picture 3" descr="C:\Users\Porandaykina\AppData\Local\Microsoft\Windows\Temporary Internet Files\Content.Outlook\LXGUHQFJ\Математика_3v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7788" y="1557338"/>
            <a:ext cx="3810000" cy="4783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83038" y="5949950"/>
            <a:ext cx="2593975" cy="3905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239713" y="5621338"/>
            <a:ext cx="28987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 b="1">
                <a:cs typeface="Arial" charset="0"/>
              </a:rPr>
              <a:t>Метки об удалении </a:t>
            </a:r>
          </a:p>
          <a:p>
            <a:pPr eaLnBrk="1" hangingPunct="1"/>
            <a:r>
              <a:rPr lang="ru-RU" altLang="ru-RU" sz="2000" b="1">
                <a:cs typeface="Arial" charset="0"/>
              </a:rPr>
              <a:t>и не завершении:</a:t>
            </a:r>
          </a:p>
        </p:txBody>
      </p:sp>
      <p:cxnSp>
        <p:nvCxnSpPr>
          <p:cNvPr id="7" name="Прямая со стрелкой 6"/>
          <p:cNvCxnSpPr>
            <a:endCxn id="4" idx="1"/>
          </p:cNvCxnSpPr>
          <p:nvPr/>
        </p:nvCxnSpPr>
        <p:spPr>
          <a:xfrm>
            <a:off x="2714625" y="6145213"/>
            <a:ext cx="954088" cy="15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Заголовок 1"/>
          <p:cNvSpPr txBox="1">
            <a:spLocks/>
          </p:cNvSpPr>
          <p:nvPr/>
        </p:nvSpPr>
        <p:spPr>
          <a:xfrm>
            <a:off x="663720" y="711625"/>
            <a:ext cx="10971743" cy="864096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b="1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Обновление бланков</a:t>
            </a:r>
            <a:endParaRPr lang="ru-RU" b="1" kern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1335088" y="728663"/>
            <a:ext cx="104933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rgbClr val="22419B"/>
                </a:solidFill>
              </a:rPr>
              <a:t>ОБНОВЛЕНИЯ в обработке форм ОГЭ (13-02 и 18-02)</a:t>
            </a: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609600" y="1412875"/>
            <a:ext cx="1105535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608013" indent="-606425"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400"/>
              </a:spcBef>
            </a:pPr>
            <a:endParaRPr lang="ru-RU" altLang="ru-RU" sz="2400" b="1">
              <a:solidFill>
                <a:srgbClr val="0000FF"/>
              </a:solidFill>
              <a:latin typeface="Cambria" pitchFamily="18" charset="0"/>
            </a:endParaRPr>
          </a:p>
          <a:p>
            <a:pPr algn="just" eaLnBrk="1" hangingPunct="1">
              <a:spcBef>
                <a:spcPts val="400"/>
              </a:spcBef>
            </a:pPr>
            <a:endParaRPr lang="ru-RU" altLang="ru-RU" sz="2400" b="1">
              <a:solidFill>
                <a:srgbClr val="0000FF"/>
              </a:solidFill>
              <a:latin typeface="Cambria" pitchFamily="18" charset="0"/>
            </a:endParaRPr>
          </a:p>
          <a:p>
            <a:pPr algn="just" eaLnBrk="1" hangingPunct="1">
              <a:spcBef>
                <a:spcPts val="400"/>
              </a:spcBef>
            </a:pPr>
            <a:endParaRPr lang="ru-RU" altLang="ru-RU" sz="1600" b="1" i="1" u="sng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15364" name="Text Box 1"/>
          <p:cNvSpPr txBox="1">
            <a:spLocks noChangeArrowheads="1"/>
          </p:cNvSpPr>
          <p:nvPr/>
        </p:nvSpPr>
        <p:spPr bwMode="auto">
          <a:xfrm>
            <a:off x="334963" y="5661025"/>
            <a:ext cx="115220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endParaRPr lang="ru-RU" altLang="ru-RU" sz="2000"/>
          </a:p>
        </p:txBody>
      </p:sp>
      <p:sp>
        <p:nvSpPr>
          <p:cNvPr id="15365" name="TextBox 3"/>
          <p:cNvSpPr txBox="1">
            <a:spLocks noChangeArrowheads="1"/>
          </p:cNvSpPr>
          <p:nvPr/>
        </p:nvSpPr>
        <p:spPr bwMode="auto">
          <a:xfrm>
            <a:off x="274638" y="2135188"/>
            <a:ext cx="44069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200"/>
              <a:t>Автоматизированная обработка формы 13-02 </a:t>
            </a:r>
          </a:p>
          <a:p>
            <a:pPr eaLnBrk="1" hangingPunct="1"/>
            <a:r>
              <a:rPr lang="ru-RU" altLang="ru-RU" sz="2200"/>
              <a:t>«Сводная ведомость учета участников и использования экзаменационных материалов </a:t>
            </a:r>
          </a:p>
          <a:p>
            <a:pPr eaLnBrk="1" hangingPunct="1"/>
            <a:r>
              <a:rPr lang="ru-RU" altLang="ru-RU" sz="2200"/>
              <a:t>в ППЭ»</a:t>
            </a:r>
          </a:p>
        </p:txBody>
      </p:sp>
      <p:pic>
        <p:nvPicPr>
          <p:cNvPr id="131082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9538" y="1546225"/>
            <a:ext cx="6492875" cy="4591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1335088" y="728663"/>
            <a:ext cx="104933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rgbClr val="22419B"/>
                </a:solidFill>
              </a:rPr>
              <a:t>ОБНОВЛЕНИЯ в обработке форм ОГЭ (13-02 и 18-02)</a:t>
            </a: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609600" y="1412875"/>
            <a:ext cx="1105535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608013" indent="-606425"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400"/>
              </a:spcBef>
            </a:pPr>
            <a:endParaRPr lang="ru-RU" altLang="ru-RU" sz="2400" b="1">
              <a:solidFill>
                <a:srgbClr val="0000FF"/>
              </a:solidFill>
              <a:latin typeface="Cambria" pitchFamily="18" charset="0"/>
            </a:endParaRPr>
          </a:p>
          <a:p>
            <a:pPr algn="just" eaLnBrk="1" hangingPunct="1">
              <a:spcBef>
                <a:spcPts val="400"/>
              </a:spcBef>
            </a:pPr>
            <a:endParaRPr lang="ru-RU" altLang="ru-RU" sz="2400" b="1">
              <a:solidFill>
                <a:srgbClr val="0000FF"/>
              </a:solidFill>
              <a:latin typeface="Cambria" pitchFamily="18" charset="0"/>
            </a:endParaRPr>
          </a:p>
          <a:p>
            <a:pPr algn="just" eaLnBrk="1" hangingPunct="1">
              <a:spcBef>
                <a:spcPts val="400"/>
              </a:spcBef>
            </a:pPr>
            <a:endParaRPr lang="ru-RU" altLang="ru-RU" sz="1600" b="1" i="1" u="sng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16388" name="Text Box 1"/>
          <p:cNvSpPr txBox="1">
            <a:spLocks noChangeArrowheads="1"/>
          </p:cNvSpPr>
          <p:nvPr/>
        </p:nvSpPr>
        <p:spPr bwMode="auto">
          <a:xfrm>
            <a:off x="334963" y="5661025"/>
            <a:ext cx="115220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endParaRPr lang="ru-RU" altLang="ru-RU" sz="2000"/>
          </a:p>
        </p:txBody>
      </p:sp>
      <p:sp>
        <p:nvSpPr>
          <p:cNvPr id="16389" name="TextBox 3"/>
          <p:cNvSpPr txBox="1">
            <a:spLocks noChangeArrowheads="1"/>
          </p:cNvSpPr>
          <p:nvPr/>
        </p:nvSpPr>
        <p:spPr bwMode="auto">
          <a:xfrm>
            <a:off x="274638" y="2135188"/>
            <a:ext cx="4406900" cy="310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200"/>
              <a:t>Автоматизированная обработка формы 18-02 </a:t>
            </a:r>
          </a:p>
          <a:p>
            <a:pPr eaLnBrk="1" hangingPunct="1"/>
            <a:r>
              <a:rPr lang="ru-RU" altLang="ru-RU" sz="2200"/>
              <a:t>«АКТ общественного наблюдения за проведением ГИА в ППЭ»</a:t>
            </a:r>
          </a:p>
          <a:p>
            <a:pPr eaLnBrk="1" hangingPunct="1"/>
            <a:endParaRPr lang="ru-RU" altLang="ru-RU" sz="2200"/>
          </a:p>
          <a:p>
            <a:pPr eaLnBrk="1" hangingPunct="1"/>
            <a:r>
              <a:rPr lang="ru-RU" altLang="ru-RU" sz="2200" b="1">
                <a:solidFill>
                  <a:srgbClr val="FF0000"/>
                </a:solidFill>
              </a:rPr>
              <a:t>Машиночитаемые формы запрещается скреплять степлером!!!</a:t>
            </a:r>
          </a:p>
        </p:txBody>
      </p:sp>
      <p:pic>
        <p:nvPicPr>
          <p:cNvPr id="1639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88" y="1595438"/>
            <a:ext cx="3584575" cy="5070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488" y="1587500"/>
            <a:ext cx="3565525" cy="5041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1333500" y="1004888"/>
            <a:ext cx="104917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rgbClr val="22419B"/>
                </a:solidFill>
              </a:rPr>
              <a:t>ИЗМЕНЕНИЯ в технологии проведения в 2016 году устной части ОГЭ по иностранным языкам</a:t>
            </a: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609600" y="1412875"/>
            <a:ext cx="1105535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608013" indent="-606425"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400"/>
              </a:spcBef>
            </a:pPr>
            <a:endParaRPr lang="ru-RU" altLang="ru-RU" sz="2400" b="1">
              <a:solidFill>
                <a:srgbClr val="0000FF"/>
              </a:solidFill>
              <a:latin typeface="Cambria" pitchFamily="18" charset="0"/>
            </a:endParaRPr>
          </a:p>
          <a:p>
            <a:pPr algn="just" eaLnBrk="1" hangingPunct="1">
              <a:spcBef>
                <a:spcPts val="400"/>
              </a:spcBef>
            </a:pPr>
            <a:endParaRPr lang="ru-RU" altLang="ru-RU" sz="2400" b="1">
              <a:solidFill>
                <a:srgbClr val="0000FF"/>
              </a:solidFill>
              <a:latin typeface="Cambria" pitchFamily="18" charset="0"/>
            </a:endParaRPr>
          </a:p>
          <a:p>
            <a:pPr algn="just" eaLnBrk="1" hangingPunct="1">
              <a:spcBef>
                <a:spcPts val="400"/>
              </a:spcBef>
            </a:pPr>
            <a:endParaRPr lang="ru-RU" altLang="ru-RU" sz="1600" b="1" i="1" u="sng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17412" name="Text Box 1"/>
          <p:cNvSpPr txBox="1">
            <a:spLocks noChangeArrowheads="1"/>
          </p:cNvSpPr>
          <p:nvPr/>
        </p:nvSpPr>
        <p:spPr bwMode="auto">
          <a:xfrm>
            <a:off x="334963" y="5661025"/>
            <a:ext cx="115220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2000"/>
              <a:t>На сайте ФИПИ </a:t>
            </a:r>
            <a:r>
              <a:rPr lang="ru-RU" altLang="ru-RU" sz="2000" b="1">
                <a:solidFill>
                  <a:srgbClr val="22419B"/>
                </a:solidFill>
              </a:rPr>
              <a:t>http://fipi.ru</a:t>
            </a:r>
            <a:r>
              <a:rPr lang="ru-RU" altLang="ru-RU"/>
              <a:t> </a:t>
            </a:r>
            <a:r>
              <a:rPr lang="ru-RU" altLang="ru-RU" sz="2000"/>
              <a:t>опубликованы демоверсии и спецификации КИМ ОГЭ</a:t>
            </a:r>
          </a:p>
        </p:txBody>
      </p:sp>
      <p:sp>
        <p:nvSpPr>
          <p:cNvPr id="17413" name="TextBox 3"/>
          <p:cNvSpPr txBox="1">
            <a:spLocks noChangeArrowheads="1"/>
          </p:cNvSpPr>
          <p:nvPr/>
        </p:nvSpPr>
        <p:spPr bwMode="auto">
          <a:xfrm>
            <a:off x="654050" y="2135188"/>
            <a:ext cx="8678863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35000"/>
              </a:spcBef>
            </a:pPr>
            <a:r>
              <a:rPr lang="ru-RU" altLang="ru-RU" sz="2400"/>
              <a:t>Аудитории для проведения устной части экзамена должны быть оснащены компьютерами с предустановленным специальным программным обеспечением, а также </a:t>
            </a:r>
            <a:r>
              <a:rPr lang="ru-RU" altLang="ru-RU" sz="2400" b="1"/>
              <a:t>гарнитурами со встроенными микрофонами.</a:t>
            </a:r>
            <a:r>
              <a:rPr lang="ru-RU" altLang="ru-RU" sz="2400"/>
              <a:t> </a:t>
            </a:r>
          </a:p>
        </p:txBody>
      </p:sp>
      <p:pic>
        <p:nvPicPr>
          <p:cNvPr id="17414" name="Picture 2" descr="C:\Users\adeynichenko\Desktop\УСКОМ 2014\Презентация по технологии для обучающего семинара\картинки\audio-headset_878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1838" y="2228850"/>
            <a:ext cx="2092325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2" descr="http://www.veryicon.com/icon/png/Folder/Vista%20Style/My%20comp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2"/>
          <a:stretch>
            <a:fillRect/>
          </a:stretch>
        </p:blipFill>
        <p:spPr bwMode="auto">
          <a:xfrm>
            <a:off x="661988" y="3733800"/>
            <a:ext cx="2486025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TextBox 3"/>
          <p:cNvSpPr txBox="1">
            <a:spLocks noChangeArrowheads="1"/>
          </p:cNvSpPr>
          <p:nvPr/>
        </p:nvSpPr>
        <p:spPr bwMode="auto">
          <a:xfrm>
            <a:off x="3956050" y="4316413"/>
            <a:ext cx="692626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35000"/>
              </a:spcBef>
            </a:pPr>
            <a:r>
              <a:rPr lang="ru-RU" altLang="ru-RU" sz="2400"/>
              <a:t>Для проведения устной части экзамена могут использоваться лингафонные кабинеты с соответствующим оборудованием.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1"/>
          <p:cNvSpPr txBox="1">
            <a:spLocks noGrp="1"/>
          </p:cNvSpPr>
          <p:nvPr/>
        </p:nvSpPr>
        <p:spPr bwMode="auto">
          <a:xfrm>
            <a:off x="8991600" y="6573838"/>
            <a:ext cx="3135313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844059D-019A-4844-B2B8-B90C6E374EA2}" type="slidenum">
              <a:rPr lang="ru-RU" altLang="ru-RU" sz="1400" b="1">
                <a:solidFill>
                  <a:schemeClr val="bg1"/>
                </a:solidFill>
                <a:latin typeface="Calibri" pitchFamily="34" charset="0"/>
              </a:rPr>
              <a:pPr algn="r" eaLnBrk="1" hangingPunct="1"/>
              <a:t>19</a:t>
            </a:fld>
            <a:endParaRPr lang="ru-RU" altLang="ru-RU" sz="1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0" y="-182563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8436" name="Прямоугольник 10"/>
          <p:cNvSpPr>
            <a:spLocks noChangeArrowheads="1"/>
          </p:cNvSpPr>
          <p:nvPr/>
        </p:nvSpPr>
        <p:spPr bwMode="auto">
          <a:xfrm>
            <a:off x="144463" y="692150"/>
            <a:ext cx="118776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altLang="ru-RU" sz="3200" b="1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Типы гарнитур</a:t>
            </a:r>
          </a:p>
        </p:txBody>
      </p:sp>
      <p:graphicFrame>
        <p:nvGraphicFramePr>
          <p:cNvPr id="72769" name="Group 65"/>
          <p:cNvGraphicFramePr>
            <a:graphicFrameLocks noGrp="1"/>
          </p:cNvGraphicFramePr>
          <p:nvPr/>
        </p:nvGraphicFramePr>
        <p:xfrm>
          <a:off x="144463" y="1271588"/>
          <a:ext cx="11668125" cy="5559427"/>
        </p:xfrm>
        <a:graphic>
          <a:graphicData uri="http://schemas.openxmlformats.org/drawingml/2006/table">
            <a:tbl>
              <a:tblPr/>
              <a:tblGrid>
                <a:gridCol w="3311525"/>
                <a:gridCol w="3517900"/>
                <a:gridCol w="4838700"/>
              </a:tblGrid>
              <a:tr h="260925"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Параметр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Типы гарнитур, технические требования по критическим параметрам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Тип </a:t>
                      </a: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1. </a:t>
                      </a: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«Простые»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Тип </a:t>
                      </a: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2. </a:t>
                      </a: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«Лингафонные»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09729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Описание</a:t>
                      </a:r>
                    </a:p>
                  </a:txBody>
                  <a:tcPr marL="66083" marR="660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Гарнитуры с минимальными требованиями рекомендованы для использования в аудиториях </a:t>
                      </a:r>
                      <a:r>
                        <a:rPr kumimoji="0" lang="ru-RU" alt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с двумя рабочими местами</a:t>
                      </a:r>
                    </a:p>
                  </a:txBody>
                  <a:tcPr marL="66083" marR="660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Высококлассные гарнитуры с направленным микрофоном и высоким уровнем шумоподавления. Обеспечивают качественное проведение экзамена одновременно </a:t>
                      </a:r>
                      <a:r>
                        <a:rPr kumimoji="0" lang="ru-RU" alt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для нескольких участников в одной аудитории.</a:t>
                      </a:r>
                    </a:p>
                  </a:txBody>
                  <a:tcPr marL="66083" marR="660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2184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Вид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Гарнитура, микрофон с подвижным креплением (не «на проводе»)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Гарнитура, микрофон с подвижным креплением (не «на проводе»)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8277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Тип динамиков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Полузакрытого типа 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Закрытого типа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Жёсткая замкнутая (без отверстий) внешняя крышка динамиков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2184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Ушные подушки наушников</a:t>
                      </a: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 (</a:t>
                      </a: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амбушюры</a:t>
                      </a: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)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Мягкие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Мягкие, изолирующие, полностью покрывающие ухо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2184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Система  активного шумоподавления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Нет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Да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609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Чувствительность микрофона*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не более  – 60Дб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не более  – 60 Дб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609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Направленность микрофона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нет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однонаправленный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609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Диапазон частот микрофона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16-25 кГц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16-25 кГц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609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Длина кабеля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не менее 2 м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не менее 2 м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2184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Тип крепления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Мягкое оголовье с возможностью регулировки размера 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Мягкое оголовье с возможностью регулировки размера 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77850" y="679089"/>
            <a:ext cx="10945216" cy="1272143"/>
          </a:xfrm>
          <a:prstGeom prst="rect">
            <a:avLst/>
          </a:prstGeom>
          <a:effectLst/>
        </p:spPr>
        <p:txBody>
          <a:bodyPr lIns="121917" tIns="60958" rIns="121917" bIns="60958" anchor="ctr"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600" b="1" kern="0" dirty="0">
                <a:ln>
                  <a:solidFill>
                    <a:srgbClr val="2D2D8A"/>
                  </a:solidFill>
                </a:ln>
                <a:solidFill>
                  <a:srgbClr val="2D2D8A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Количество участников </a:t>
            </a:r>
          </a:p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600" b="1" kern="0" dirty="0">
                <a:ln>
                  <a:solidFill>
                    <a:srgbClr val="2D2D8A"/>
                  </a:solidFill>
                </a:ln>
                <a:solidFill>
                  <a:srgbClr val="2D2D8A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государственной итоговой аттестации</a:t>
            </a:r>
          </a:p>
        </p:txBody>
      </p:sp>
      <p:pic>
        <p:nvPicPr>
          <p:cNvPr id="3075" name="Picture 3" descr="Q:\сектор мониторинга и оценки качества образования\Кадач Т.Г\Мои документы\Флэшка\Фото\ЕГЭ\Для презентаций\9 к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152775"/>
            <a:ext cx="2152650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65356" y="5231210"/>
            <a:ext cx="1664642" cy="954103"/>
          </a:xfrm>
          <a:prstGeom prst="rect">
            <a:avLst/>
          </a:prstGeom>
          <a:noFill/>
        </p:spPr>
        <p:txBody>
          <a:bodyPr wrap="none" lIns="121917" tIns="60958" rIns="121917" bIns="60958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" b="1" dirty="0">
                <a:ln w="11430"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33428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" b="1" dirty="0">
                <a:ln w="11430"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человек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4273" y="2497025"/>
            <a:ext cx="2655256" cy="697627"/>
          </a:xfrm>
          <a:prstGeom prst="rect">
            <a:avLst/>
          </a:prstGeom>
          <a:noFill/>
        </p:spPr>
        <p:txBody>
          <a:bodyPr lIns="121917" tIns="60958" rIns="121917" bIns="60958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ГИА-9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98507" y="2511312"/>
            <a:ext cx="2656836" cy="697628"/>
          </a:xfrm>
          <a:prstGeom prst="rect">
            <a:avLst/>
          </a:prstGeom>
          <a:noFill/>
        </p:spPr>
        <p:txBody>
          <a:bodyPr lIns="121917" tIns="60958" rIns="121917" bIns="60958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ГИА-11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820778" y="5247053"/>
            <a:ext cx="1661901" cy="954103"/>
          </a:xfrm>
          <a:prstGeom prst="rect">
            <a:avLst/>
          </a:prstGeom>
          <a:noFill/>
        </p:spPr>
        <p:txBody>
          <a:bodyPr wrap="none" lIns="121917" tIns="60958" rIns="121917" bIns="60958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" b="1" dirty="0">
                <a:ln w="11430"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Gothic" pitchFamily="34" charset="0"/>
              </a:rPr>
              <a:t>17796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" b="1" dirty="0">
                <a:ln w="11430"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Gothic" pitchFamily="34" charset="0"/>
              </a:rPr>
              <a:t>человек</a:t>
            </a:r>
          </a:p>
        </p:txBody>
      </p:sp>
      <p:pic>
        <p:nvPicPr>
          <p:cNvPr id="3080" name="Picture 6" descr="Q:\сектор мониторинга и оценки качества образования\Кадач Т.Г\Мои документы\Флэшка\Фото\ЕГЭ\Для презентаций\pic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38" y="3241675"/>
            <a:ext cx="27749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Rectangle 16"/>
          <p:cNvSpPr>
            <a:spLocks noChangeArrowheads="1"/>
          </p:cNvSpPr>
          <p:nvPr/>
        </p:nvSpPr>
        <p:spPr bwMode="auto">
          <a:xfrm>
            <a:off x="1966913" y="2039938"/>
            <a:ext cx="24130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ru-RU" altLang="ru-RU" sz="2400" b="1" dirty="0">
                <a:solidFill>
                  <a:schemeClr val="accent2"/>
                </a:solidFill>
              </a:rPr>
              <a:t>2014/2015 уч. год</a:t>
            </a:r>
          </a:p>
        </p:txBody>
      </p:sp>
      <p:sp>
        <p:nvSpPr>
          <p:cNvPr id="3082" name="Rectangle 17"/>
          <p:cNvSpPr>
            <a:spLocks noChangeArrowheads="1"/>
          </p:cNvSpPr>
          <p:nvPr/>
        </p:nvSpPr>
        <p:spPr bwMode="auto">
          <a:xfrm>
            <a:off x="7396163" y="2127250"/>
            <a:ext cx="41846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ru-RU" altLang="ru-RU" sz="2400" b="1">
              <a:solidFill>
                <a:schemeClr val="accent2"/>
              </a:solidFill>
            </a:endParaRPr>
          </a:p>
          <a:p>
            <a:pPr algn="ctr" eaLnBrk="1" hangingPunct="1"/>
            <a:r>
              <a:rPr lang="ru-RU" altLang="ru-RU" sz="2400" b="1">
                <a:solidFill>
                  <a:schemeClr val="accent2"/>
                </a:solidFill>
              </a:rPr>
              <a:t>2015/2016 уч. год </a:t>
            </a:r>
          </a:p>
          <a:p>
            <a:pPr algn="ctr" eaLnBrk="1" hangingPunct="1"/>
            <a:r>
              <a:rPr lang="ru-RU" altLang="ru-RU" sz="2400" b="1">
                <a:solidFill>
                  <a:schemeClr val="accent2"/>
                </a:solidFill>
              </a:rPr>
              <a:t>(предварительные сведения)</a:t>
            </a:r>
          </a:p>
        </p:txBody>
      </p:sp>
      <p:sp>
        <p:nvSpPr>
          <p:cNvPr id="3083" name="Rectangle 18"/>
          <p:cNvSpPr>
            <a:spLocks noChangeArrowheads="1"/>
          </p:cNvSpPr>
          <p:nvPr/>
        </p:nvSpPr>
        <p:spPr bwMode="auto">
          <a:xfrm>
            <a:off x="7240588" y="3105150"/>
            <a:ext cx="4492625" cy="278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ru-RU" altLang="ru-RU" sz="2800" b="1">
                <a:solidFill>
                  <a:srgbClr val="809E85"/>
                </a:solidFill>
              </a:rPr>
              <a:t>ГИА-9 – 34946 человек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/>
          <a:srcRect l="25785" t="8266" r="24013" b="62"/>
          <a:stretch>
            <a:fillRect/>
          </a:stretch>
        </p:blipFill>
        <p:spPr bwMode="auto">
          <a:xfrm>
            <a:off x="8812213" y="1497013"/>
            <a:ext cx="3155950" cy="466883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782638"/>
            <a:ext cx="12192000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ru-RU" altLang="ru-RU" sz="3000" b="1" smtClean="0">
                <a:solidFill>
                  <a:srgbClr val="22419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Новое в ГВЭ 2016 (ГИА-9 и ГИА-11)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 l="25833" t="8159" r="23958" b="406"/>
          <a:stretch>
            <a:fillRect/>
          </a:stretch>
        </p:blipFill>
        <p:spPr bwMode="auto">
          <a:xfrm>
            <a:off x="4768850" y="1490663"/>
            <a:ext cx="3581400" cy="46640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461" name="Прямоугольник 5"/>
          <p:cNvSpPr>
            <a:spLocks noChangeArrowheads="1"/>
          </p:cNvSpPr>
          <p:nvPr/>
        </p:nvSpPr>
        <p:spPr bwMode="auto">
          <a:xfrm>
            <a:off x="450850" y="2447925"/>
            <a:ext cx="41148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7188" lvl="2" indent="-342900" algn="just" eaLnBrk="1" hangingPunct="1">
              <a:spcAft>
                <a:spcPts val="1200"/>
              </a:spcAft>
              <a:buSzPct val="150000"/>
              <a:buFont typeface="Verdana" pitchFamily="34" charset="0"/>
              <a:buChar char="‒"/>
            </a:pPr>
            <a:r>
              <a:rPr lang="ru-RU" altLang="ru-RU" sz="2000">
                <a:cs typeface="Times New Roman" pitchFamily="18" charset="0"/>
              </a:rPr>
              <a:t>Автоматизация              планирования экзаменов </a:t>
            </a:r>
          </a:p>
          <a:p>
            <a:pPr marL="357188" lvl="2" indent="-342900" algn="just" eaLnBrk="1" hangingPunct="1">
              <a:spcAft>
                <a:spcPts val="1200"/>
              </a:spcAft>
              <a:buSzPct val="150000"/>
              <a:buFont typeface="Verdana" pitchFamily="34" charset="0"/>
              <a:buChar char="‒"/>
            </a:pPr>
            <a:r>
              <a:rPr lang="ru-RU" altLang="ru-RU" sz="2000">
                <a:cs typeface="Times New Roman" pitchFamily="18" charset="0"/>
              </a:rPr>
              <a:t>Автоматизация            обработки бланков</a:t>
            </a:r>
          </a:p>
          <a:p>
            <a:pPr marL="357188" lvl="2" indent="-342900" algn="just" eaLnBrk="1" hangingPunct="1">
              <a:spcAft>
                <a:spcPts val="1200"/>
              </a:spcAft>
              <a:buSzPct val="150000"/>
              <a:buFont typeface="Verdana" pitchFamily="34" charset="0"/>
              <a:buChar char="‒"/>
            </a:pPr>
            <a:r>
              <a:rPr lang="ru-RU" altLang="ru-RU" sz="2000">
                <a:cs typeface="Times New Roman" pitchFamily="18" charset="0"/>
              </a:rPr>
              <a:t>Автоматизация                 печати ведомостей результатов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33"/>
          <p:cNvSpPr>
            <a:spLocks noChangeArrowheads="1"/>
          </p:cNvSpPr>
          <p:nvPr/>
        </p:nvSpPr>
        <p:spPr bwMode="auto">
          <a:xfrm>
            <a:off x="334963" y="5084763"/>
            <a:ext cx="11857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28600" indent="-228600" eaLnBrk="1" hangingPunct="1">
              <a:lnSpc>
                <a:spcPct val="90000"/>
              </a:lnSpc>
              <a:buFont typeface="Arial" charset="0"/>
              <a:buChar char="•"/>
            </a:pPr>
            <a:endParaRPr lang="ru-RU" altLang="ru-RU" sz="1600">
              <a:latin typeface="Verdana" pitchFamily="34" charset="0"/>
              <a:cs typeface="Arial" charset="0"/>
            </a:endParaRPr>
          </a:p>
        </p:txBody>
      </p:sp>
      <p:sp>
        <p:nvSpPr>
          <p:cNvPr id="35" name="Заголовок 3"/>
          <p:cNvSpPr>
            <a:spLocks noGrp="1"/>
          </p:cNvSpPr>
          <p:nvPr/>
        </p:nvSpPr>
        <p:spPr>
          <a:xfrm>
            <a:off x="0" y="765175"/>
            <a:ext cx="12192000" cy="360363"/>
          </a:xfrm>
          <a:prstGeom prst="rect">
            <a:avLst/>
          </a:prstGeom>
        </p:spPr>
        <p:txBody>
          <a:bodyPr anchor="ctr">
            <a:sp3d prstMaterial="softEdge">
              <a:bevelT w="25400" h="25400"/>
            </a:sp3d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000" b="1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315913" y="1919288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58" name="TextBox 29"/>
          <p:cNvSpPr txBox="1">
            <a:spLocks noChangeArrowheads="1"/>
          </p:cNvSpPr>
          <p:nvPr/>
        </p:nvSpPr>
        <p:spPr bwMode="auto">
          <a:xfrm>
            <a:off x="694529" y="1678648"/>
            <a:ext cx="1078230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742950" indent="-2857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ru-RU" altLang="ru-RU" sz="2400" dirty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800" dirty="0" smtClean="0">
                <a:latin typeface="Verdana" pitchFamily="34" charset="0"/>
                <a:cs typeface="Arial" charset="0"/>
              </a:rPr>
              <a:t>Оснащение </a:t>
            </a:r>
            <a:r>
              <a:rPr lang="ru-RU" altLang="ru-RU" sz="2800" dirty="0">
                <a:latin typeface="Verdana" pitchFamily="34" charset="0"/>
                <a:cs typeface="Arial" charset="0"/>
              </a:rPr>
              <a:t>штаба </a:t>
            </a:r>
            <a:r>
              <a:rPr lang="ru-RU" altLang="ru-RU" sz="2800" dirty="0" smtClean="0">
                <a:latin typeface="Verdana" pitchFamily="34" charset="0"/>
                <a:cs typeface="Arial" charset="0"/>
              </a:rPr>
              <a:t>ППЭ (</a:t>
            </a:r>
            <a:r>
              <a:rPr lang="ru-RU" alt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Печать КИМ в ППЭ</a:t>
            </a:r>
            <a:r>
              <a:rPr lang="ru-RU" altLang="ru-RU" sz="2800" dirty="0" smtClean="0">
                <a:latin typeface="Verdana" pitchFamily="34" charset="0"/>
                <a:cs typeface="Arial" charset="0"/>
              </a:rPr>
              <a:t>): </a:t>
            </a:r>
            <a:endParaRPr lang="ru-RU" altLang="ru-RU" sz="2800" dirty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sz="2800" dirty="0">
              <a:latin typeface="Verdana" pitchFamily="34" charset="0"/>
              <a:cs typeface="Arial" charset="0"/>
            </a:endParaRPr>
          </a:p>
          <a:p>
            <a:pPr lvl="2" eaLnBrk="1" hangingPunct="1">
              <a:lnSpc>
                <a:spcPct val="90000"/>
              </a:lnSpc>
              <a:spcBef>
                <a:spcPct val="25000"/>
              </a:spcBef>
              <a:buFont typeface="Wingdings" pitchFamily="2" charset="2"/>
              <a:buChar char="§"/>
            </a:pPr>
            <a:r>
              <a:rPr lang="ru-RU" altLang="ru-RU" sz="2400" dirty="0">
                <a:latin typeface="Verdana" pitchFamily="34" charset="0"/>
                <a:cs typeface="Arial" charset="0"/>
              </a:rPr>
              <a:t>Рабочая станция (компьютер) с выходом в сеть Интернет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buFont typeface="Wingdings" pitchFamily="2" charset="2"/>
              <a:buChar char="§"/>
            </a:pPr>
            <a:r>
              <a:rPr lang="ru-RU" altLang="ru-RU" sz="2400" dirty="0">
                <a:latin typeface="Verdana" pitchFamily="34" charset="0"/>
                <a:cs typeface="Arial" charset="0"/>
              </a:rPr>
              <a:t>Рабочая станция печати</a:t>
            </a:r>
            <a:r>
              <a:rPr lang="ru-RU" altLang="ru-RU" sz="2400" dirty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altLang="ru-RU" sz="2400" dirty="0">
                <a:latin typeface="Verdana" pitchFamily="34" charset="0"/>
                <a:cs typeface="Arial" charset="0"/>
              </a:rPr>
              <a:t>КИМ (компьютер), </a:t>
            </a:r>
            <a:r>
              <a:rPr lang="ru-RU" altLang="ru-RU" sz="2400" dirty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без выхода в сеть Интернет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buFont typeface="Wingdings" pitchFamily="2" charset="2"/>
              <a:buChar char="§"/>
            </a:pPr>
            <a:r>
              <a:rPr lang="ru-RU" altLang="ru-RU" sz="2400" dirty="0">
                <a:latin typeface="Verdana" pitchFamily="34" charset="0"/>
                <a:cs typeface="Arial" charset="0"/>
              </a:rPr>
              <a:t>Обеспечение видеозаписи всей процедуры печати и упаковки ЭМ (видеозапись будет запрашиваться выборочно по решению </a:t>
            </a:r>
            <a:r>
              <a:rPr lang="ru-RU" altLang="ru-RU" sz="2400" dirty="0" err="1">
                <a:latin typeface="Verdana" pitchFamily="34" charset="0"/>
                <a:cs typeface="Arial" charset="0"/>
              </a:rPr>
              <a:t>минобразования</a:t>
            </a:r>
            <a:r>
              <a:rPr lang="ru-RU" altLang="ru-RU" sz="2400" dirty="0">
                <a:latin typeface="Verdana" pitchFamily="34" charset="0"/>
                <a:cs typeface="Arial" charset="0"/>
              </a:rPr>
              <a:t> области)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buFont typeface="Wingdings" pitchFamily="2" charset="2"/>
              <a:buChar char="§"/>
            </a:pPr>
            <a:r>
              <a:rPr lang="ru-RU" altLang="ru-RU" sz="2400" dirty="0">
                <a:latin typeface="Verdana" pitchFamily="34" charset="0"/>
                <a:cs typeface="Arial" charset="0"/>
              </a:rPr>
              <a:t>Принтер(ы)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buFont typeface="Wingdings" pitchFamily="2" charset="2"/>
              <a:buChar char="§"/>
            </a:pPr>
            <a:r>
              <a:rPr lang="ru-RU" altLang="ru-RU" sz="2400" dirty="0">
                <a:latin typeface="Verdana" pitchFamily="34" charset="0"/>
                <a:cs typeface="Arial" charset="0"/>
              </a:rPr>
              <a:t>Картриджи (включая резервные)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buFont typeface="Wingdings" pitchFamily="2" charset="2"/>
              <a:buChar char="§"/>
            </a:pPr>
            <a:r>
              <a:rPr lang="ru-RU" altLang="ru-RU" sz="2400" dirty="0">
                <a:latin typeface="Verdana" pitchFamily="34" charset="0"/>
                <a:cs typeface="Arial" charset="0"/>
              </a:rPr>
              <a:t>Бумага (из расчета до 12 листов на каждого участника)</a:t>
            </a:r>
          </a:p>
          <a:p>
            <a:pPr lvl="2" eaLnBrk="1" hangingPunct="1">
              <a:lnSpc>
                <a:spcPct val="90000"/>
              </a:lnSpc>
              <a:spcBef>
                <a:spcPct val="25000"/>
              </a:spcBef>
              <a:buFont typeface="Wingdings" pitchFamily="2" charset="2"/>
              <a:buChar char="§"/>
            </a:pPr>
            <a:endParaRPr lang="ru-RU" altLang="ru-RU" sz="2400" dirty="0">
              <a:latin typeface="Verdana" pitchFamily="34" charset="0"/>
              <a:cs typeface="Arial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917700" y="946150"/>
            <a:ext cx="9031288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ru-RU" altLang="ru-RU" sz="3200" b="1" dirty="0">
                <a:solidFill>
                  <a:srgbClr val="22419B"/>
                </a:solidFill>
              </a:rPr>
              <a:t>Нововведения при проведении ГИА-9 в 2016 г. </a:t>
            </a:r>
          </a:p>
          <a:p>
            <a:pPr algn="ctr" eaLnBrk="1" hangingPunct="1"/>
            <a:r>
              <a:rPr lang="ru-RU" altLang="ru-RU" sz="3200" b="1" dirty="0">
                <a:solidFill>
                  <a:srgbClr val="22419B"/>
                </a:solidFill>
              </a:rPr>
              <a:t>(региональный уровень)</a:t>
            </a:r>
          </a:p>
        </p:txBody>
      </p:sp>
    </p:spTree>
  </p:cSld>
  <p:clrMapOvr>
    <a:masterClrMapping/>
  </p:clrMapOvr>
  <p:transition advClick="0" advTm="40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0" y="3009137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Yeseva One"/>
              </a:rPr>
              <a:t>Заместитель директора по информационно-технологическому взаимодействию</a:t>
            </a:r>
          </a:p>
          <a:p>
            <a:pPr algn="ctr"/>
            <a:r>
              <a:rPr lang="ru-RU" dirty="0" err="1">
                <a:solidFill>
                  <a:srgbClr val="000000"/>
                </a:solidFill>
                <a:latin typeface="Yeseva One"/>
              </a:rPr>
              <a:t>Корсунова</a:t>
            </a:r>
            <a:r>
              <a:rPr lang="ru-RU" dirty="0">
                <a:solidFill>
                  <a:srgbClr val="000000"/>
                </a:solidFill>
                <a:latin typeface="Yeseva One"/>
              </a:rPr>
              <a:t> Елена Федоровна</a:t>
            </a:r>
            <a:br>
              <a:rPr lang="ru-RU" dirty="0">
                <a:solidFill>
                  <a:srgbClr val="000000"/>
                </a:solidFill>
                <a:latin typeface="Yeseva One"/>
              </a:rPr>
            </a:br>
            <a:r>
              <a:rPr lang="ru-RU" dirty="0">
                <a:solidFill>
                  <a:srgbClr val="000000"/>
                </a:solidFill>
                <a:latin typeface="Yeseva One"/>
              </a:rPr>
              <a:t>тел. +</a:t>
            </a:r>
            <a:r>
              <a:rPr lang="ru-RU" dirty="0" smtClean="0">
                <a:solidFill>
                  <a:srgbClr val="000000"/>
                </a:solidFill>
                <a:latin typeface="Yeseva One"/>
              </a:rPr>
              <a:t>7(863)2105007</a:t>
            </a:r>
            <a:r>
              <a:rPr lang="ru-RU" dirty="0">
                <a:solidFill>
                  <a:srgbClr val="000000"/>
                </a:solidFill>
                <a:latin typeface="Yeseva One"/>
              </a:rPr>
              <a:t/>
            </a:r>
            <a:br>
              <a:rPr lang="ru-RU" dirty="0">
                <a:solidFill>
                  <a:srgbClr val="000000"/>
                </a:solidFill>
                <a:latin typeface="Yeseva One"/>
              </a:rPr>
            </a:br>
            <a:r>
              <a:rPr lang="ru-RU" dirty="0" smtClean="0">
                <a:solidFill>
                  <a:srgbClr val="000000"/>
                </a:solidFill>
                <a:latin typeface="Yeseva One"/>
                <a:hlinkClick r:id="rId2"/>
              </a:rPr>
              <a:t>ekorsunova@rcoi61.org.ru</a:t>
            </a:r>
            <a:r>
              <a:rPr lang="ru-RU" dirty="0" smtClean="0">
                <a:solidFill>
                  <a:srgbClr val="000000"/>
                </a:solidFill>
                <a:latin typeface="Yeseva One"/>
              </a:rPr>
              <a:t> </a:t>
            </a:r>
            <a:endParaRPr lang="ru-RU" b="0" i="0" dirty="0">
              <a:solidFill>
                <a:srgbClr val="000000"/>
              </a:solidFill>
              <a:effectLst/>
              <a:latin typeface="Yeseva One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96000" y="476794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Yeseva One"/>
              </a:rPr>
              <a:t>Отдел организационно-технологического обеспечения ГИА-9</a:t>
            </a:r>
          </a:p>
          <a:p>
            <a:pPr algn="ctr"/>
            <a:r>
              <a:rPr lang="ru-RU" dirty="0" err="1">
                <a:solidFill>
                  <a:srgbClr val="000000"/>
                </a:solidFill>
                <a:latin typeface="Yeseva One"/>
              </a:rPr>
              <a:t>Корсунова</a:t>
            </a:r>
            <a:r>
              <a:rPr lang="ru-RU" dirty="0">
                <a:solidFill>
                  <a:srgbClr val="000000"/>
                </a:solidFill>
                <a:latin typeface="Yeseva One"/>
              </a:rPr>
              <a:t> Татьяна Игоревна</a:t>
            </a:r>
            <a:br>
              <a:rPr lang="ru-RU" dirty="0">
                <a:solidFill>
                  <a:srgbClr val="000000"/>
                </a:solidFill>
                <a:latin typeface="Yeseva One"/>
              </a:rPr>
            </a:br>
            <a:r>
              <a:rPr lang="ru-RU" dirty="0">
                <a:solidFill>
                  <a:srgbClr val="000000"/>
                </a:solidFill>
                <a:latin typeface="Yeseva One"/>
              </a:rPr>
              <a:t>тел. +</a:t>
            </a:r>
            <a:r>
              <a:rPr lang="ru-RU" dirty="0" smtClean="0">
                <a:solidFill>
                  <a:srgbClr val="000000"/>
                </a:solidFill>
                <a:latin typeface="Yeseva One"/>
              </a:rPr>
              <a:t>7(863)2105009, </a:t>
            </a:r>
            <a:r>
              <a:rPr lang="ru-RU" b="1" dirty="0" smtClean="0">
                <a:solidFill>
                  <a:srgbClr val="FF0000"/>
                </a:solidFill>
                <a:latin typeface="Yeseva One"/>
              </a:rPr>
              <a:t>+7(951)8493891</a:t>
            </a:r>
            <a:r>
              <a:rPr lang="ru-RU" dirty="0">
                <a:solidFill>
                  <a:srgbClr val="000000"/>
                </a:solidFill>
                <a:latin typeface="Yeseva One"/>
              </a:rPr>
              <a:t/>
            </a:r>
            <a:br>
              <a:rPr lang="ru-RU" dirty="0">
                <a:solidFill>
                  <a:srgbClr val="000000"/>
                </a:solidFill>
                <a:latin typeface="Yeseva One"/>
              </a:rPr>
            </a:br>
            <a:r>
              <a:rPr lang="ru-RU" dirty="0" smtClean="0">
                <a:solidFill>
                  <a:srgbClr val="000000"/>
                </a:solidFill>
                <a:latin typeface="Yeseva One"/>
                <a:hlinkClick r:id="rId3"/>
              </a:rPr>
              <a:t>tkorsunova@rcoi61.org.ru</a:t>
            </a:r>
            <a:r>
              <a:rPr lang="ru-RU" dirty="0" smtClean="0">
                <a:solidFill>
                  <a:srgbClr val="000000"/>
                </a:solidFill>
                <a:latin typeface="Yeseva One"/>
              </a:rPr>
              <a:t> </a:t>
            </a:r>
            <a:endParaRPr lang="ru-RU" b="0" i="0" dirty="0">
              <a:solidFill>
                <a:srgbClr val="000000"/>
              </a:solidFill>
              <a:effectLst/>
              <a:latin typeface="Yeseva One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96000" y="152732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Yeseva One"/>
              </a:rPr>
              <a:t>Директор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Yeseva One"/>
              </a:rPr>
              <a:t>Снежко </a:t>
            </a:r>
            <a:r>
              <a:rPr lang="ru-RU" dirty="0">
                <a:solidFill>
                  <a:srgbClr val="000000"/>
                </a:solidFill>
                <a:latin typeface="Yeseva One"/>
              </a:rPr>
              <a:t>Галина Евгеньевна</a:t>
            </a:r>
            <a:br>
              <a:rPr lang="ru-RU" dirty="0">
                <a:solidFill>
                  <a:srgbClr val="000000"/>
                </a:solidFill>
                <a:latin typeface="Yeseva One"/>
              </a:rPr>
            </a:br>
            <a:r>
              <a:rPr lang="ru-RU" dirty="0">
                <a:solidFill>
                  <a:srgbClr val="000000"/>
                </a:solidFill>
                <a:latin typeface="Yeseva One"/>
              </a:rPr>
              <a:t>тел. </a:t>
            </a:r>
            <a:r>
              <a:rPr lang="ru-RU" dirty="0" smtClean="0">
                <a:solidFill>
                  <a:srgbClr val="000000"/>
                </a:solidFill>
                <a:latin typeface="Yeseva One"/>
              </a:rPr>
              <a:t>+7(863)2105006, </a:t>
            </a:r>
            <a:r>
              <a:rPr lang="ru-RU" b="1" dirty="0" smtClean="0">
                <a:solidFill>
                  <a:srgbClr val="FF0000"/>
                </a:solidFill>
                <a:latin typeface="Yeseva One"/>
              </a:rPr>
              <a:t>+7(909)4253444</a:t>
            </a:r>
            <a:r>
              <a:rPr lang="ru-RU" dirty="0">
                <a:solidFill>
                  <a:srgbClr val="000000"/>
                </a:solidFill>
                <a:latin typeface="Yeseva One"/>
              </a:rPr>
              <a:t/>
            </a:r>
            <a:br>
              <a:rPr lang="ru-RU" dirty="0">
                <a:solidFill>
                  <a:srgbClr val="000000"/>
                </a:solidFill>
                <a:latin typeface="Yeseva One"/>
              </a:rPr>
            </a:br>
            <a:r>
              <a:rPr lang="ru-RU" dirty="0" smtClean="0">
                <a:solidFill>
                  <a:srgbClr val="000000"/>
                </a:solidFill>
                <a:latin typeface="Yeseva One"/>
                <a:hlinkClick r:id="rId4"/>
              </a:rPr>
              <a:t>gsnezhko@rcoi61.org.ru</a:t>
            </a:r>
            <a:r>
              <a:rPr lang="ru-RU" dirty="0" smtClean="0">
                <a:solidFill>
                  <a:srgbClr val="000000"/>
                </a:solidFill>
                <a:latin typeface="Yeseva One"/>
              </a:rPr>
              <a:t> </a:t>
            </a:r>
            <a:endParaRPr lang="ru-RU" b="0" i="0" dirty="0">
              <a:solidFill>
                <a:srgbClr val="000000"/>
              </a:solidFill>
              <a:effectLst/>
              <a:latin typeface="Yeseva One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533854" y="1527329"/>
            <a:ext cx="5689664" cy="48958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 err="1" smtClean="0"/>
              <a:t>Минобразование</a:t>
            </a:r>
            <a:r>
              <a:rPr lang="ru-RU" altLang="ru-RU" sz="2000" b="1" dirty="0" smtClean="0"/>
              <a:t> Ростовской области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ru-RU" sz="2000" dirty="0" smtClean="0"/>
              <a:t>web-</a:t>
            </a:r>
            <a:r>
              <a:rPr lang="ru-RU" altLang="ru-RU" sz="2000" dirty="0" smtClean="0"/>
              <a:t>сайт: </a:t>
            </a:r>
            <a:r>
              <a:rPr lang="en-US" altLang="ru-RU" sz="2000" dirty="0" smtClean="0">
                <a:hlinkClick r:id="rId5"/>
              </a:rPr>
              <a:t>www.rostobr.ru</a:t>
            </a:r>
            <a:r>
              <a:rPr lang="ru-RU" altLang="ru-RU" sz="2000" dirty="0" smtClean="0"/>
              <a:t> </a:t>
            </a: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ru-RU" altLang="ru-RU" sz="2000" b="1" dirty="0" smtClean="0"/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ru-RU" altLang="ru-RU" sz="2000" b="1" dirty="0" smtClean="0"/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ru-RU" altLang="ru-RU" sz="2000" b="1" dirty="0" smtClean="0"/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 smtClean="0"/>
              <a:t>Ростовский областной центр обработки информации в сфере образования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 smtClean="0"/>
              <a:t>г. Ростов-на-Дону, пр. Ленина, 92 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ru-RU" sz="2000" dirty="0" smtClean="0"/>
              <a:t>web-</a:t>
            </a:r>
            <a:r>
              <a:rPr lang="ru-RU" altLang="ru-RU" sz="2000" dirty="0" smtClean="0"/>
              <a:t>сайт: </a:t>
            </a:r>
            <a:r>
              <a:rPr lang="en-US" altLang="ru-RU" sz="2000" dirty="0" smtClean="0">
                <a:hlinkClick r:id="rId6"/>
              </a:rPr>
              <a:t>www.rcoi61.ru</a:t>
            </a:r>
            <a:r>
              <a:rPr lang="ru-RU" altLang="ru-RU" sz="2000" dirty="0" smtClean="0"/>
              <a:t>    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 smtClean="0"/>
              <a:t>закрытая часть: </a:t>
            </a:r>
            <a:r>
              <a:rPr lang="en-US" altLang="ru-RU" sz="2000" dirty="0">
                <a:hlinkClick r:id="rId7"/>
              </a:rPr>
              <a:t>http://lk.rcoi61.ru</a:t>
            </a:r>
            <a:r>
              <a:rPr lang="en-US" altLang="ru-RU" sz="2000" dirty="0" smtClean="0">
                <a:hlinkClick r:id="rId7"/>
              </a:rPr>
              <a:t>/</a:t>
            </a:r>
            <a:r>
              <a:rPr lang="ru-RU" altLang="ru-RU" sz="2000" dirty="0" smtClean="0"/>
              <a:t> </a:t>
            </a:r>
            <a:r>
              <a:rPr lang="en-US" altLang="ru-RU" sz="2000" dirty="0" smtClean="0"/>
              <a:t> 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ru-RU" sz="2000" dirty="0" smtClean="0"/>
              <a:t>e-mail: </a:t>
            </a:r>
            <a:r>
              <a:rPr lang="en-US" altLang="ru-RU" sz="2000" dirty="0" smtClean="0">
                <a:hlinkClick r:id="rId8"/>
              </a:rPr>
              <a:t>rocoiso@rostobr.ru</a:t>
            </a:r>
            <a:r>
              <a:rPr lang="ru-RU" altLang="ru-RU" sz="2000" dirty="0" smtClean="0"/>
              <a:t> </a:t>
            </a:r>
          </a:p>
          <a:p>
            <a:pPr marL="0" indent="0" algn="r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ru-RU" altLang="ru-RU" sz="2000" i="1" dirty="0" smtClean="0"/>
          </a:p>
          <a:p>
            <a:pPr marL="0" indent="0" algn="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000" i="1" dirty="0" smtClean="0"/>
              <a:t>Режим работы: </a:t>
            </a:r>
          </a:p>
          <a:p>
            <a:pPr marL="0" indent="0" algn="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000" i="1" dirty="0" smtClean="0"/>
              <a:t>понедельник-четверг: 9.00-18.00;</a:t>
            </a:r>
          </a:p>
          <a:p>
            <a:pPr marL="0" indent="0" algn="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000" i="1" dirty="0" smtClean="0"/>
              <a:t>пятница: 9.00-17.00; </a:t>
            </a:r>
          </a:p>
          <a:p>
            <a:pPr marL="0" indent="0" algn="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000" i="1" dirty="0" smtClean="0"/>
              <a:t>перерыв: 13.00-14.00. 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533854" y="680152"/>
            <a:ext cx="11456209" cy="7064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alt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КОНТАКТНЫЕ ДАННЫЕ</a:t>
            </a:r>
            <a:endParaRPr lang="ru-RU" alt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71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1287624" y="2845836"/>
            <a:ext cx="10114384" cy="625150"/>
          </a:xfrm>
          <a:prstGeom prst="rect">
            <a:avLst/>
          </a:prstGeom>
          <a:extLst/>
        </p:spPr>
        <p:txBody>
          <a:bodyPr wrap="none" fromWordArt="1">
            <a:prstTxWarp prst="textPlain">
              <a:avLst>
                <a:gd name="adj" fmla="val 49902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kern="1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anose="02040503050406030204" pitchFamily="18" charset="0"/>
                <a:cs typeface="Arial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 txBox="1">
            <a:spLocks/>
          </p:cNvSpPr>
          <p:nvPr/>
        </p:nvSpPr>
        <p:spPr bwMode="auto">
          <a:xfrm>
            <a:off x="11568113" y="6453188"/>
            <a:ext cx="623887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31B68023-EBC1-431D-A0F1-6B2D58C9FACE}" type="slidenum">
              <a:rPr lang="ru-RU" altLang="ru-RU">
                <a:cs typeface="Arial" charset="0"/>
              </a:rPr>
              <a:pPr algn="ctr" eaLnBrk="1" hangingPunct="1"/>
              <a:t>3</a:t>
            </a:fld>
            <a:endParaRPr lang="ru-RU" altLang="ru-RU">
              <a:cs typeface="Arial" charset="0"/>
            </a:endParaRPr>
          </a:p>
        </p:txBody>
      </p:sp>
      <p:sp>
        <p:nvSpPr>
          <p:cNvPr id="4099" name="Прямоугольник 8"/>
          <p:cNvSpPr>
            <a:spLocks noChangeArrowheads="1"/>
          </p:cNvSpPr>
          <p:nvPr/>
        </p:nvSpPr>
        <p:spPr bwMode="auto">
          <a:xfrm>
            <a:off x="255588" y="1441450"/>
            <a:ext cx="11624468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627063" lvl="4" indent="-342900" algn="just" eaLnBrk="1" hangingPunct="1">
              <a:buFont typeface="Wingdings" pitchFamily="2" charset="2"/>
              <a:buNone/>
            </a:pPr>
            <a:r>
              <a:rPr lang="ru-RU" altLang="ru-RU" b="1" dirty="0"/>
              <a:t>- </a:t>
            </a:r>
            <a:r>
              <a:rPr lang="ru-RU" altLang="ru-RU" sz="2000" b="1" dirty="0"/>
              <a:t>бесконтрольность процесса, </a:t>
            </a:r>
          </a:p>
          <a:p>
            <a:pPr marL="627063" lvl="4" indent="-342900" algn="just" eaLnBrk="1" hangingPunct="1">
              <a:buFont typeface="Wingdings" pitchFamily="2" charset="2"/>
              <a:buNone/>
            </a:pPr>
            <a:r>
              <a:rPr lang="ru-RU" altLang="ru-RU" sz="2000" b="1" dirty="0"/>
              <a:t>- массовые нарушения порядка проведения ГИА, </a:t>
            </a:r>
          </a:p>
          <a:p>
            <a:pPr marL="627063" lvl="4" indent="-342900" algn="just" eaLnBrk="1" hangingPunct="1">
              <a:buFont typeface="Wingdings" pitchFamily="2" charset="2"/>
              <a:buNone/>
            </a:pPr>
            <a:r>
              <a:rPr lang="ru-RU" altLang="ru-RU" sz="2000" b="1" dirty="0"/>
              <a:t>- неэффективная работа организаторов и общественных наблюдателей </a:t>
            </a:r>
          </a:p>
          <a:p>
            <a:pPr marL="627063" lvl="4" indent="-342900" algn="just" eaLnBrk="1" hangingPunct="1">
              <a:buFont typeface="Wingdings" pitchFamily="2" charset="2"/>
              <a:buNone/>
            </a:pPr>
            <a:r>
              <a:rPr lang="ru-RU" altLang="ru-RU" sz="2000" b="1" dirty="0">
                <a:solidFill>
                  <a:srgbClr val="FF0000"/>
                </a:solidFill>
              </a:rPr>
              <a:t>(не выявлено ни одного нарушения во всем регионе),</a:t>
            </a:r>
            <a:r>
              <a:rPr lang="ru-RU" altLang="ru-RU" sz="2000" b="1" dirty="0"/>
              <a:t> </a:t>
            </a:r>
          </a:p>
          <a:p>
            <a:pPr marL="627063" lvl="4" indent="-342900" algn="just" eaLnBrk="1" hangingPunct="1">
              <a:buFont typeface="Wingdings" pitchFamily="2" charset="2"/>
              <a:buNone/>
            </a:pPr>
            <a:r>
              <a:rPr lang="ru-RU" altLang="ru-RU" sz="2000" b="1" dirty="0"/>
              <a:t>- участники не обеспечены в полном объеме дополнительными материалами,</a:t>
            </a:r>
          </a:p>
          <a:p>
            <a:pPr marL="627063" lvl="4" indent="-342900" algn="just" eaLnBrk="1" hangingPunct="1">
              <a:buFont typeface="Wingdings" pitchFamily="2" charset="2"/>
              <a:buNone/>
            </a:pPr>
            <a:r>
              <a:rPr lang="ru-RU" altLang="ru-RU" sz="2000" b="1" dirty="0"/>
              <a:t>- существенные завышения баллов при проверке экспертами ТПК</a:t>
            </a:r>
          </a:p>
          <a:p>
            <a:pPr marL="627063" lvl="4" indent="-342900" algn="just" eaLnBrk="1" hangingPunct="1">
              <a:buFont typeface="Wingdings" pitchFamily="2" charset="2"/>
              <a:buNone/>
            </a:pPr>
            <a:r>
              <a:rPr lang="ru-RU" altLang="ru-RU" sz="2000" b="1" dirty="0"/>
              <a:t>заданий с развернутыми ответами (</a:t>
            </a:r>
            <a:r>
              <a:rPr lang="ru-RU" altLang="ru-RU" sz="2000" b="1" dirty="0">
                <a:solidFill>
                  <a:srgbClr val="FF0000"/>
                </a:solidFill>
              </a:rPr>
              <a:t>по результатам региональных перепроверок</a:t>
            </a:r>
            <a:r>
              <a:rPr lang="ru-RU" altLang="ru-RU" sz="2000" b="1" dirty="0"/>
              <a:t>), </a:t>
            </a:r>
          </a:p>
          <a:p>
            <a:pPr marL="266700" lvl="4" indent="17463" algn="just" eaLnBrk="1" hangingPunct="1">
              <a:buFont typeface="Wingdings" pitchFamily="2" charset="2"/>
              <a:buNone/>
            </a:pPr>
            <a:r>
              <a:rPr lang="ru-RU" altLang="ru-RU" sz="2000" b="1" dirty="0"/>
              <a:t>- слабая информационная и разъяснительная работа с участниками ГИА-9 и </a:t>
            </a:r>
            <a:r>
              <a:rPr lang="ru-RU" altLang="ru-RU" sz="2000" b="1" dirty="0" smtClean="0"/>
              <a:t>их родителями</a:t>
            </a:r>
            <a:endParaRPr lang="ru-RU" altLang="ru-RU" sz="2000" b="1" dirty="0"/>
          </a:p>
          <a:p>
            <a:pPr marL="627063" lvl="4" indent="-342900" algn="just" eaLnBrk="1" hangingPunct="1">
              <a:buFont typeface="Wingdings" pitchFamily="2" charset="2"/>
              <a:buNone/>
            </a:pPr>
            <a:r>
              <a:rPr lang="ru-RU" altLang="ru-RU" sz="2000" b="1" dirty="0"/>
              <a:t>- многое другое…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88913" y="4603750"/>
            <a:ext cx="11904662" cy="180022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ru-RU" altLang="ru-RU" sz="2400" b="1" smtClean="0">
                <a:latin typeface="Franklin Gothic Book" panose="020B0503020102020204" pitchFamily="34" charset="0"/>
                <a:cs typeface="Arial" panose="020B0604020202020204" pitchFamily="34" charset="0"/>
              </a:rPr>
              <a:t>2016 год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ru-RU" altLang="ru-RU" sz="2400" b="1" smtClean="0">
                <a:latin typeface="Franklin Gothic Book" panose="020B0503020102020204" pitchFamily="34" charset="0"/>
                <a:cs typeface="Arial" panose="020B0604020202020204" pitchFamily="34" charset="0"/>
              </a:rPr>
              <a:t>! </a:t>
            </a:r>
            <a:r>
              <a:rPr lang="ru-RU" altLang="ru-RU" sz="2400" b="1" smtClean="0">
                <a:latin typeface="Arial" panose="020B0604020202020204" pitchFamily="34" charset="0"/>
              </a:rPr>
              <a:t>усиление регионального  и федерального контроля за проведением ГИА-9</a:t>
            </a:r>
            <a:r>
              <a:rPr lang="ru-RU" altLang="ru-RU" sz="2400" smtClean="0">
                <a:latin typeface="Arial" panose="020B0604020202020204" pitchFamily="34" charset="0"/>
              </a:rPr>
              <a:t> </a:t>
            </a:r>
            <a:endParaRPr lang="ru-RU" altLang="ru-RU" sz="24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ru-RU" altLang="ru-RU" sz="2400" b="1" smtClean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ru-RU" altLang="ru-RU" sz="2400" b="1" smtClean="0">
                <a:latin typeface="Arial" panose="020B0604020202020204" pitchFamily="34" charset="0"/>
              </a:rPr>
              <a:t>печать КИМ в ППЭ в день проведения ГИА-9</a:t>
            </a:r>
          </a:p>
          <a:p>
            <a:pPr eaLnBrk="1" hangingPunct="1">
              <a:defRPr/>
            </a:pPr>
            <a:endParaRPr lang="ru-RU" altLang="ru-RU" sz="2400" smtClean="0">
              <a:latin typeface="Arial" panose="020B0604020202020204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884363" y="841375"/>
            <a:ext cx="9031287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ru-RU" altLang="ru-RU" sz="3200" b="1">
                <a:solidFill>
                  <a:srgbClr val="22419B"/>
                </a:solidFill>
              </a:rPr>
              <a:t>Замечания по проведению ГИА-9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3"/>
          <p:cNvSpPr txBox="1">
            <a:spLocks/>
          </p:cNvSpPr>
          <p:nvPr/>
        </p:nvSpPr>
        <p:spPr bwMode="auto">
          <a:xfrm>
            <a:off x="11568113" y="6453188"/>
            <a:ext cx="623887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37ED87ED-6D82-4D64-9DD9-A7EE072742E3}" type="slidenum">
              <a:rPr lang="ru-RU" altLang="ru-RU">
                <a:cs typeface="Arial" charset="0"/>
              </a:rPr>
              <a:pPr algn="ctr" eaLnBrk="1" hangingPunct="1"/>
              <a:t>4</a:t>
            </a:fld>
            <a:endParaRPr lang="ru-RU" altLang="ru-RU">
              <a:cs typeface="Arial" charset="0"/>
            </a:endParaRP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1884363" y="765175"/>
            <a:ext cx="9031287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ru-RU" altLang="ru-RU" sz="4000" b="1" dirty="0">
                <a:solidFill>
                  <a:srgbClr val="22419B"/>
                </a:solidFill>
              </a:rPr>
              <a:t>Результаты перепроверки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39648943"/>
              </p:ext>
            </p:extLst>
          </p:nvPr>
        </p:nvGraphicFramePr>
        <p:xfrm>
          <a:off x="457199" y="1455737"/>
          <a:ext cx="11526253" cy="4814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3"/>
          <p:cNvSpPr txBox="1">
            <a:spLocks/>
          </p:cNvSpPr>
          <p:nvPr/>
        </p:nvSpPr>
        <p:spPr bwMode="auto">
          <a:xfrm>
            <a:off x="11568113" y="6453188"/>
            <a:ext cx="623887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37ED87ED-6D82-4D64-9DD9-A7EE072742E3}" type="slidenum">
              <a:rPr lang="ru-RU" altLang="ru-RU">
                <a:cs typeface="Arial" charset="0"/>
              </a:rPr>
              <a:pPr algn="ctr" eaLnBrk="1" hangingPunct="1"/>
              <a:t>5</a:t>
            </a:fld>
            <a:endParaRPr lang="ru-RU" altLang="ru-RU">
              <a:cs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9863" y="1657350"/>
            <a:ext cx="11734800" cy="434181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400" smtClean="0">
                <a:latin typeface="Arial" panose="020B0604020202020204" pitchFamily="34" charset="0"/>
              </a:rPr>
              <a:t>изменение результатов участников ОГЭ :</a:t>
            </a:r>
          </a:p>
          <a:p>
            <a:pPr eaLnBrk="1" hangingPunct="1">
              <a:defRPr/>
            </a:pPr>
            <a:r>
              <a:rPr lang="ru-RU" altLang="ru-RU" sz="2400" b="1" smtClean="0">
                <a:solidFill>
                  <a:srgbClr val="FF0000"/>
                </a:solidFill>
                <a:latin typeface="Arial" panose="020B0604020202020204" pitchFamily="34" charset="0"/>
              </a:rPr>
              <a:t>– по РУССКОМУ ЯЗЫКУ</a:t>
            </a:r>
          </a:p>
          <a:p>
            <a:pPr eaLnBrk="1" hangingPunct="1">
              <a:defRPr/>
            </a:pPr>
            <a:r>
              <a:rPr lang="ru-RU" altLang="ru-RU" sz="2400" smtClean="0">
                <a:latin typeface="Arial" panose="020B0604020202020204" pitchFamily="34" charset="0"/>
              </a:rPr>
              <a:t>5% – отметка повышена, </a:t>
            </a:r>
            <a:r>
              <a:rPr lang="ru-RU" altLang="ru-RU" sz="2400" b="1" smtClean="0">
                <a:solidFill>
                  <a:srgbClr val="FF0000"/>
                </a:solidFill>
                <a:latin typeface="Arial" panose="020B0604020202020204" pitchFamily="34" charset="0"/>
              </a:rPr>
              <a:t>33% чел. – отметка понижена</a:t>
            </a:r>
          </a:p>
          <a:p>
            <a:pPr eaLnBrk="1" hangingPunct="1">
              <a:defRPr/>
            </a:pPr>
            <a:endParaRPr lang="ru-RU" altLang="ru-RU" sz="2400" smtClean="0">
              <a:latin typeface="Arial" panose="020B0604020202020204" pitchFamily="34" charset="0"/>
            </a:endParaRPr>
          </a:p>
          <a:p>
            <a:pPr eaLnBrk="1" hangingPunct="1">
              <a:defRPr/>
            </a:pPr>
            <a:endParaRPr lang="ru-RU" altLang="ru-RU" sz="2400" smtClean="0">
              <a:latin typeface="Arial" panose="020B0604020202020204" pitchFamily="34" charset="0"/>
            </a:endParaRPr>
          </a:p>
          <a:p>
            <a:pPr eaLnBrk="1" hangingPunct="1">
              <a:defRPr/>
            </a:pPr>
            <a:endParaRPr lang="ru-RU" altLang="ru-RU" sz="2400" smtClean="0">
              <a:latin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ru-RU" altLang="ru-RU" sz="2400" smtClean="0">
                <a:latin typeface="Arial" panose="020B0604020202020204" pitchFamily="34" charset="0"/>
              </a:rPr>
              <a:t>– по МАТЕМАТИКЕ</a:t>
            </a:r>
          </a:p>
          <a:p>
            <a:pPr eaLnBrk="1" hangingPunct="1">
              <a:defRPr/>
            </a:pPr>
            <a:r>
              <a:rPr lang="ru-RU" altLang="ru-RU" sz="2400" smtClean="0">
                <a:latin typeface="Arial" panose="020B0604020202020204" pitchFamily="34" charset="0"/>
              </a:rPr>
              <a:t>2% – отметка повышена, 4% – отметка понижена</a:t>
            </a:r>
          </a:p>
          <a:p>
            <a:pPr eaLnBrk="1" hangingPunct="1">
              <a:defRPr/>
            </a:pPr>
            <a:endParaRPr lang="ru-RU" altLang="ru-RU" sz="2400" smtClean="0">
              <a:latin typeface="Arial" panose="020B0604020202020204" pitchFamily="34" charset="0"/>
            </a:endParaRPr>
          </a:p>
          <a:p>
            <a:pPr eaLnBrk="1" hangingPunct="1">
              <a:defRPr/>
            </a:pPr>
            <a:endParaRPr lang="ru-RU" altLang="ru-RU" sz="2400" smtClean="0">
              <a:latin typeface="Arial" panose="020B0604020202020204" pitchFamily="34" charset="0"/>
            </a:endParaRPr>
          </a:p>
          <a:p>
            <a:pPr eaLnBrk="1" hangingPunct="1">
              <a:defRPr/>
            </a:pPr>
            <a:endParaRPr lang="ru-RU" altLang="ru-RU" sz="2400" smtClean="0">
              <a:latin typeface="Arial" panose="020B0604020202020204" pitchFamily="34" charset="0"/>
            </a:endParaRP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1884363" y="841375"/>
            <a:ext cx="9031287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ru-RU" altLang="ru-RU" sz="3200" b="1">
                <a:solidFill>
                  <a:srgbClr val="22419B"/>
                </a:solidFill>
              </a:rPr>
              <a:t>Результаты перепроверки</a:t>
            </a:r>
          </a:p>
        </p:txBody>
      </p:sp>
      <p:pic>
        <p:nvPicPr>
          <p:cNvPr id="512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8" y="3049588"/>
            <a:ext cx="9102725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4833938"/>
            <a:ext cx="9132887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921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1"/>
          <p:cNvSpPr txBox="1">
            <a:spLocks noGrp="1"/>
          </p:cNvSpPr>
          <p:nvPr/>
        </p:nvSpPr>
        <p:spPr bwMode="auto">
          <a:xfrm>
            <a:off x="11587163" y="6361113"/>
            <a:ext cx="5905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0D394E-2D3C-4E06-8C25-AA37E656E15F}" type="slidenum">
              <a:rPr lang="ru-RU" altLang="ru-RU">
                <a:cs typeface="Arial" charset="0"/>
              </a:rPr>
              <a:pPr eaLnBrk="1" hangingPunct="1"/>
              <a:t>6</a:t>
            </a:fld>
            <a:endParaRPr lang="ru-RU" altLang="ru-RU">
              <a:cs typeface="Arial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874838" y="1828800"/>
            <a:ext cx="9789781" cy="2724656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6600" b="1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Этапы проведения ГИА-9, требующие повышенного внимания</a:t>
            </a:r>
            <a:endParaRPr lang="ru-RU" sz="6600" b="1" kern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803711" y="1521832"/>
            <a:ext cx="1071127" cy="37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3900" dirty="0">
                <a:solidFill>
                  <a:srgbClr val="FF0000"/>
                </a:solidFill>
                <a:latin typeface="BatangChe" pitchFamily="49" charset="-127"/>
                <a:ea typeface="BatangChe" pitchFamily="49" charset="-127"/>
                <a:cs typeface="Arial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3"/>
          <p:cNvSpPr txBox="1">
            <a:spLocks/>
          </p:cNvSpPr>
          <p:nvPr/>
        </p:nvSpPr>
        <p:spPr bwMode="auto">
          <a:xfrm>
            <a:off x="11568113" y="6453188"/>
            <a:ext cx="623887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1EB1CC9D-6742-4335-8553-A16FFDE0149C}" type="slidenum">
              <a:rPr lang="ru-RU" altLang="ru-RU">
                <a:cs typeface="Arial" charset="0"/>
              </a:rPr>
              <a:pPr algn="ctr" eaLnBrk="1" hangingPunct="1"/>
              <a:t>7</a:t>
            </a:fld>
            <a:endParaRPr lang="ru-RU" altLang="ru-RU">
              <a:cs typeface="Arial" charset="0"/>
            </a:endParaRPr>
          </a:p>
        </p:txBody>
      </p:sp>
      <p:sp>
        <p:nvSpPr>
          <p:cNvPr id="7171" name="Прямоугольник 8"/>
          <p:cNvSpPr>
            <a:spLocks noChangeArrowheads="1"/>
          </p:cNvSpPr>
          <p:nvPr/>
        </p:nvSpPr>
        <p:spPr bwMode="auto">
          <a:xfrm>
            <a:off x="239713" y="1581150"/>
            <a:ext cx="11571287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266700" algn="just" eaLnBrk="1" hangingPunct="1">
              <a:buFont typeface="Wingdings" pitchFamily="2" charset="2"/>
              <a:buChar char="§"/>
            </a:pPr>
            <a:r>
              <a:rPr lang="ru-RU" altLang="ru-RU" sz="2800" b="1">
                <a:cs typeface="Arial" charset="0"/>
              </a:rPr>
              <a:t>Нарушения правил и </a:t>
            </a:r>
            <a:r>
              <a:rPr lang="ru-RU" altLang="ru-RU" sz="2800" b="1">
                <a:solidFill>
                  <a:srgbClr val="FF0000"/>
                </a:solidFill>
                <a:cs typeface="Arial" charset="0"/>
              </a:rPr>
              <a:t>сроков</a:t>
            </a:r>
            <a:r>
              <a:rPr lang="ru-RU" altLang="ru-RU" sz="2800" b="1">
                <a:cs typeface="Arial" charset="0"/>
              </a:rPr>
              <a:t> предоставления сведений в региональную информационную систему (РИС)</a:t>
            </a:r>
          </a:p>
          <a:p>
            <a:pPr indent="266700" algn="just" eaLnBrk="1" hangingPunct="1">
              <a:buFont typeface="Wingdings" pitchFamily="2" charset="2"/>
              <a:buChar char="§"/>
            </a:pPr>
            <a:r>
              <a:rPr lang="ru-RU" altLang="ru-RU" sz="2800" b="1">
                <a:cs typeface="Arial" charset="0"/>
              </a:rPr>
              <a:t>Ошибки в предоставляемых данных:</a:t>
            </a:r>
          </a:p>
          <a:p>
            <a:pPr lvl="1" indent="266700" algn="just" eaLnBrk="1" hangingPunct="1">
              <a:buFont typeface="Wingdings" pitchFamily="2" charset="2"/>
              <a:buChar char="§"/>
            </a:pPr>
            <a:r>
              <a:rPr lang="ru-RU" altLang="ru-RU" sz="2800" b="1">
                <a:cs typeface="Arial" charset="0"/>
              </a:rPr>
              <a:t>отсутствие требуемых данных</a:t>
            </a:r>
          </a:p>
          <a:p>
            <a:pPr lvl="1" indent="266700" algn="just" eaLnBrk="1" hangingPunct="1">
              <a:buFont typeface="Wingdings" pitchFamily="2" charset="2"/>
              <a:buChar char="§"/>
            </a:pPr>
            <a:r>
              <a:rPr lang="ru-RU" altLang="ru-RU" sz="2800" b="1">
                <a:cs typeface="Arial" charset="0"/>
              </a:rPr>
              <a:t>наличие несогласованных данных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71450" y="4149725"/>
            <a:ext cx="11904663" cy="180022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  <a:defRPr/>
            </a:pPr>
            <a:r>
              <a:rPr lang="ru-RU" altLang="ru-RU" sz="2300" b="1" smtClean="0">
                <a:latin typeface="Franklin Gothic Book" panose="020B0503020102020204" pitchFamily="34" charset="0"/>
                <a:cs typeface="Arial" panose="020B0604020202020204" pitchFamily="34" charset="0"/>
              </a:rPr>
              <a:t>! </a:t>
            </a:r>
            <a:r>
              <a:rPr lang="ru-RU" altLang="ru-RU" sz="2000" b="1" smtClean="0">
                <a:latin typeface="Arial" panose="020B0604020202020204" pitchFamily="34" charset="0"/>
                <a:cs typeface="Arial" panose="020B0604020202020204" pitchFamily="34" charset="0"/>
              </a:rPr>
              <a:t>Необходимость ведения базы данных ГИА-9 равнозначна с необходимостью ведения базы данных ЕГЭ.</a:t>
            </a:r>
          </a:p>
          <a:p>
            <a:pPr algn="ctr" eaLnBrk="1" hangingPunct="1">
              <a:defRPr/>
            </a:pPr>
            <a:r>
              <a:rPr lang="ru-RU" altLang="ru-RU" sz="2000" b="1" smtClean="0">
                <a:latin typeface="Arial" panose="020B0604020202020204" pitchFamily="34" charset="0"/>
                <a:cs typeface="Arial" panose="020B0604020202020204" pitchFamily="34" charset="0"/>
              </a:rPr>
              <a:t>! В случае не предоставления актуальных сведений ГИА-9, отсутствует полная картина сведений по 9 классам как </a:t>
            </a:r>
            <a:r>
              <a:rPr lang="ru-RU" altLang="ru-RU" b="1" smtClean="0">
                <a:latin typeface="Arial" panose="020B0604020202020204" pitchFamily="34" charset="0"/>
              </a:rPr>
              <a:t>для регионального, так и для Федерального уровней</a:t>
            </a:r>
            <a:r>
              <a:rPr lang="ru-RU" altLang="ru-RU" smtClean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917700" y="946150"/>
            <a:ext cx="9031288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ru-RU" altLang="ru-RU" sz="3600" b="1">
                <a:solidFill>
                  <a:srgbClr val="22419B"/>
                </a:solidFill>
              </a:rPr>
              <a:t>Внесение сведений в РИС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3"/>
          <p:cNvSpPr txBox="1">
            <a:spLocks/>
          </p:cNvSpPr>
          <p:nvPr/>
        </p:nvSpPr>
        <p:spPr bwMode="auto">
          <a:xfrm>
            <a:off x="11568113" y="6453188"/>
            <a:ext cx="623887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337F6CC8-6994-40AA-A12E-45096E4D3DB0}" type="slidenum">
              <a:rPr lang="ru-RU" altLang="ru-RU">
                <a:cs typeface="Arial" charset="0"/>
              </a:rPr>
              <a:pPr algn="ctr" eaLnBrk="1" hangingPunct="1"/>
              <a:t>8</a:t>
            </a:fld>
            <a:endParaRPr lang="ru-RU" altLang="ru-RU">
              <a:cs typeface="Arial" charset="0"/>
            </a:endParaRPr>
          </a:p>
        </p:txBody>
      </p:sp>
      <p:sp>
        <p:nvSpPr>
          <p:cNvPr id="8195" name="Прямоугольник 8"/>
          <p:cNvSpPr>
            <a:spLocks noChangeArrowheads="1"/>
          </p:cNvSpPr>
          <p:nvPr/>
        </p:nvSpPr>
        <p:spPr bwMode="auto">
          <a:xfrm>
            <a:off x="239713" y="1581150"/>
            <a:ext cx="11571287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266700" eaLnBrk="1" hangingPunct="1">
              <a:lnSpc>
                <a:spcPct val="90000"/>
              </a:lnSpc>
              <a:spcBef>
                <a:spcPct val="30000"/>
              </a:spcBef>
            </a:pPr>
            <a:r>
              <a:rPr lang="ru-RU" altLang="ru-RU" sz="2200" b="1"/>
              <a:t>В 2016 году особый контроль за внесением сведений в РИС. </a:t>
            </a:r>
            <a:endParaRPr lang="ru-RU" altLang="ru-RU" sz="2200" b="1" i="1"/>
          </a:p>
          <a:p>
            <a:pPr indent="266700" eaLnBrk="1" hangingPunct="1">
              <a:lnSpc>
                <a:spcPct val="90000"/>
              </a:lnSpc>
              <a:spcBef>
                <a:spcPct val="30000"/>
              </a:spcBef>
            </a:pPr>
            <a:r>
              <a:rPr lang="ru-RU" altLang="ru-RU" sz="2200" b="1" i="1"/>
              <a:t>В РИС необходимо будет вносить информацию в максимально </a:t>
            </a:r>
            <a:r>
              <a:rPr lang="ru-RU" altLang="ru-RU" sz="2200" b="1" i="1">
                <a:solidFill>
                  <a:srgbClr val="FF0000"/>
                </a:solidFill>
              </a:rPr>
              <a:t>полном объеме</a:t>
            </a:r>
            <a:r>
              <a:rPr lang="ru-RU" altLang="ru-RU" sz="2200" b="1" i="1"/>
              <a:t>, в том числе по полям, которые являются необязательными для заполнения!</a:t>
            </a:r>
          </a:p>
          <a:p>
            <a:pPr indent="266700" eaLnBrk="1" hangingPunct="1">
              <a:lnSpc>
                <a:spcPct val="90000"/>
              </a:lnSpc>
              <a:spcBef>
                <a:spcPct val="30000"/>
              </a:spcBef>
            </a:pPr>
            <a:r>
              <a:rPr lang="ru-RU" altLang="ru-RU" sz="2200" b="1" i="1">
                <a:solidFill>
                  <a:srgbClr val="FF0000"/>
                </a:solidFill>
              </a:rPr>
              <a:t>Внимание!</a:t>
            </a:r>
            <a:r>
              <a:rPr lang="ru-RU" altLang="ru-RU" sz="2200" b="1" i="1"/>
              <a:t> На федеральном уровне в ПО «Планирование ГИА» будет заблокировано внесение изменений в РИС после регламентных сроков предоставления информации в федеральную информационную систему, поэтому необходимо усилить контроль по срокам и корректности сбора данных!</a:t>
            </a:r>
            <a:r>
              <a:rPr lang="ru-RU" altLang="ru-RU" sz="2200"/>
              <a:t>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71450" y="4633913"/>
            <a:ext cx="11904663" cy="131603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ru-RU" altLang="ru-RU" sz="2400" b="1" smtClean="0">
                <a:latin typeface="Arial" panose="020B0604020202020204" pitchFamily="34" charset="0"/>
              </a:rPr>
              <a:t>!Внесение (изменение) сведений в РИС вне плана-графика вносятся    только по итогам письменного обращения главы муниципалитета министру образования РО</a:t>
            </a:r>
            <a:r>
              <a:rPr lang="ru-RU" altLang="ru-RU" sz="2400" smtClean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917700" y="946150"/>
            <a:ext cx="9031288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ru-RU" altLang="ru-RU" sz="3600" b="1">
                <a:solidFill>
                  <a:srgbClr val="22419B"/>
                </a:solidFill>
              </a:rPr>
              <a:t>Внесение сведений в РИС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1"/>
          <p:cNvSpPr txBox="1">
            <a:spLocks noGrp="1"/>
          </p:cNvSpPr>
          <p:nvPr/>
        </p:nvSpPr>
        <p:spPr bwMode="auto">
          <a:xfrm>
            <a:off x="11488738" y="6361113"/>
            <a:ext cx="685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924DAD-A320-44D5-B0A1-A5AF33BD1ACC}" type="slidenum">
              <a:rPr lang="ru-RU" altLang="ru-RU">
                <a:cs typeface="Arial" charset="0"/>
              </a:rPr>
              <a:pPr eaLnBrk="1" hangingPunct="1"/>
              <a:t>9</a:t>
            </a:fld>
            <a:endParaRPr lang="ru-RU" altLang="ru-RU">
              <a:cs typeface="Arial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759973" y="908720"/>
            <a:ext cx="10971743" cy="864096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3600" b="1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Чтение и работа с технической документацией</a:t>
            </a:r>
            <a:endParaRPr lang="ru-RU" sz="3600" b="1" kern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979488" y="1865898"/>
            <a:ext cx="1053306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2800" dirty="0">
                <a:cs typeface="Arial" charset="0"/>
              </a:rPr>
              <a:t>Внимательное изучение всех предлагаемых методических рекомендаций и инструкций уменьшает количество ошибок при проведении ОГЭ, ГВЭ и при использовании ПО</a:t>
            </a:r>
          </a:p>
        </p:txBody>
      </p:sp>
      <p:sp>
        <p:nvSpPr>
          <p:cNvPr id="7" name="Загнутый угол 6"/>
          <p:cNvSpPr/>
          <p:nvPr/>
        </p:nvSpPr>
        <p:spPr>
          <a:xfrm>
            <a:off x="1017588" y="3789363"/>
            <a:ext cx="4695825" cy="2319337"/>
          </a:xfrm>
          <a:prstGeom prst="foldedCorner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000" b="1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ru-RU" altLang="ru-RU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Муниципальным операторам необходимо сначала изучить документацию: </a:t>
            </a:r>
          </a:p>
          <a:p>
            <a:pPr algn="ctr" eaLnBrk="1" hangingPunct="1">
              <a:defRPr/>
            </a:pPr>
            <a:r>
              <a:rPr lang="en-US" altLang="ru-RU" b="1" dirty="0" smtClean="0">
                <a:latin typeface="Arial" panose="020B0604020202020204" pitchFamily="34" charset="0"/>
              </a:rPr>
              <a:t>«</a:t>
            </a:r>
            <a:r>
              <a:rPr lang="ru-RU" altLang="ru-RU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Руководство пользователя </a:t>
            </a:r>
            <a:r>
              <a:rPr lang="ru-RU" altLang="ru-RU" b="1" dirty="0" smtClean="0">
                <a:latin typeface="Arial" panose="020B0604020202020204" pitchFamily="34" charset="0"/>
              </a:rPr>
              <a:t>РИС Планирование ГИА-9</a:t>
            </a:r>
            <a:r>
              <a:rPr lang="en-US" altLang="ru-RU" b="1" dirty="0" smtClean="0">
                <a:latin typeface="Arial" panose="020B0604020202020204" pitchFamily="34" charset="0"/>
              </a:rPr>
              <a:t>»</a:t>
            </a:r>
          </a:p>
          <a:p>
            <a:pPr algn="ctr" eaLnBrk="1" hangingPunct="1">
              <a:defRPr/>
            </a:pPr>
            <a:r>
              <a:rPr lang="en-US" altLang="ru-RU" b="1" dirty="0" smtClean="0">
                <a:latin typeface="Arial" panose="020B0604020202020204" pitchFamily="34" charset="0"/>
              </a:rPr>
              <a:t>«</a:t>
            </a:r>
            <a:r>
              <a:rPr lang="ru-RU" altLang="ru-RU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Руководство администратора </a:t>
            </a:r>
            <a:r>
              <a:rPr lang="ru-RU" altLang="ru-RU" b="1" dirty="0" smtClean="0">
                <a:latin typeface="Arial" panose="020B0604020202020204" pitchFamily="34" charset="0"/>
              </a:rPr>
              <a:t>РИС Планирование ГИА-9</a:t>
            </a:r>
            <a:r>
              <a:rPr lang="en-US" altLang="ru-RU" b="1" dirty="0" smtClean="0">
                <a:latin typeface="Arial" panose="020B0604020202020204" pitchFamily="34" charset="0"/>
              </a:rPr>
              <a:t>»</a:t>
            </a:r>
          </a:p>
        </p:txBody>
      </p:sp>
      <p:pic>
        <p:nvPicPr>
          <p:cNvPr id="9222" name="Picture 7" descr="http://pacific-meridian.ru/mein/uploads/2013/12/documen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50" y="3427413"/>
            <a:ext cx="6904038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1382</Words>
  <Application>Microsoft Office PowerPoint</Application>
  <PresentationFormat>Широкоэкранный</PresentationFormat>
  <Paragraphs>246</Paragraphs>
  <Slides>23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7" baseType="lpstr">
      <vt:lpstr>BatangChe</vt:lpstr>
      <vt:lpstr>Arial</vt:lpstr>
      <vt:lpstr>Calibri</vt:lpstr>
      <vt:lpstr>Calibri Light</vt:lpstr>
      <vt:lpstr>Cambria</vt:lpstr>
      <vt:lpstr>Century Gothic</vt:lpstr>
      <vt:lpstr>Comic Sans MS</vt:lpstr>
      <vt:lpstr>Franklin Gothic Book</vt:lpstr>
      <vt:lpstr>Symbol</vt:lpstr>
      <vt:lpstr>Times New Roman</vt:lpstr>
      <vt:lpstr>Verdana</vt:lpstr>
      <vt:lpstr>Wingdings</vt:lpstr>
      <vt:lpstr>Yeseva One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Galina Snezhko</dc:creator>
  <cp:lastModifiedBy>Пользователь</cp:lastModifiedBy>
  <cp:revision>72</cp:revision>
  <dcterms:created xsi:type="dcterms:W3CDTF">2014-10-23T19:43:19Z</dcterms:created>
  <dcterms:modified xsi:type="dcterms:W3CDTF">2015-11-16T09:10:16Z</dcterms:modified>
</cp:coreProperties>
</file>